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tmp" ContentType="image/png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3" d="100"/>
          <a:sy n="63" d="100"/>
        </p:scale>
        <p:origin x="-169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habilitada_para_macros_de_Microsoft_Excel1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habilitada_para_macros_de_Microsoft_Excel2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448517705778581"/>
          <c:w val="0.801749911858033"/>
          <c:h val="0.7575982100598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63AAFE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DD0806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000090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006411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Lbls>
            <c:numFmt formatCode="0%" sourceLinked="0"/>
            <c:spPr>
              <a:noFill/>
              <a:ln w="21696">
                <a:noFill/>
              </a:ln>
            </c:spPr>
            <c:txPr>
              <a:bodyPr/>
              <a:lstStyle/>
              <a:p>
                <a:pPr>
                  <a:defRPr sz="98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0.51</c:v>
                </c:pt>
                <c:pt idx="1">
                  <c:v>0.33</c:v>
                </c:pt>
                <c:pt idx="2">
                  <c:v>0.16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DD2D32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rgbClr val="FFF58C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58C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DD2D32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93039960"/>
        <c:axId val="2136517608"/>
      </c:barChart>
      <c:catAx>
        <c:axId val="-20930399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es-ES"/>
          </a:p>
        </c:txPr>
        <c:crossAx val="2136517608"/>
        <c:crosses val="autoZero"/>
        <c:auto val="1"/>
        <c:lblAlgn val="ctr"/>
        <c:lblOffset val="100"/>
        <c:noMultiLvlLbl val="0"/>
      </c:catAx>
      <c:valAx>
        <c:axId val="213651760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93039960"/>
        <c:crosses val="autoZero"/>
        <c:crossBetween val="between"/>
      </c:valAx>
      <c:spPr>
        <a:noFill/>
        <a:ln w="21696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876" b="1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787888712472"/>
          <c:y val="0.0356907132931913"/>
          <c:w val="0.753381601596881"/>
          <c:h val="0.759707619268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63AAFE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DD0806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000090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006411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Lbls>
            <c:numFmt formatCode="0%" sourceLinked="0"/>
            <c:spPr>
              <a:noFill/>
              <a:ln w="21504">
                <a:noFill/>
              </a:ln>
            </c:spPr>
            <c:txPr>
              <a:bodyPr/>
              <a:lstStyle/>
              <a:p>
                <a:pPr>
                  <a:defRPr sz="97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0.48</c:v>
                </c:pt>
                <c:pt idx="1">
                  <c:v>0.32</c:v>
                </c:pt>
                <c:pt idx="2">
                  <c:v>0.2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DD2D32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rgbClr val="FFF58C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58C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DD2D32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35303256"/>
        <c:axId val="-1991802216"/>
      </c:barChart>
      <c:catAx>
        <c:axId val="-20353032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 algn="l">
              <a:defRPr sz="1200">
                <a:latin typeface="+mn-lt"/>
              </a:defRPr>
            </a:pPr>
            <a:endParaRPr lang="es-ES"/>
          </a:p>
        </c:txPr>
        <c:crossAx val="-1991802216"/>
        <c:crosses val="autoZero"/>
        <c:auto val="1"/>
        <c:lblAlgn val="ctr"/>
        <c:lblOffset val="100"/>
        <c:noMultiLvlLbl val="0"/>
      </c:catAx>
      <c:valAx>
        <c:axId val="-19918022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35303256"/>
        <c:crosses val="autoZero"/>
        <c:crossBetween val="between"/>
      </c:valAx>
      <c:spPr>
        <a:noFill/>
        <a:ln w="2150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868" b="1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4DF03-130A-DE47-A4EE-EA324A2A8018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CA4E-9B94-FF43-87C7-2E24D4988A6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5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structures are diverging, functions are diverging as well.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want to group them together so we can understand evolutionary relationships and functional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9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3CFFB98B-33F1-E14F-9330-B9183D6A7A40}" type="slidenum">
              <a:rPr lang="en-GB" sz="1200" b="0">
                <a:latin typeface="Times New Roman" charset="0"/>
              </a:rPr>
              <a:pPr/>
              <a:t>17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Structural changes mediating a new domain interaction</a:t>
            </a:r>
          </a:p>
          <a:p>
            <a:pPr eaLnBrk="1" hangingPunct="1">
              <a:defRPr/>
            </a:pPr>
            <a:endParaRPr lang="en-GB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Enable the packing of</a:t>
            </a:r>
            <a:r>
              <a:rPr lang="en-GB" baseline="0" dirty="0" smtClean="0">
                <a:ea typeface="ＭＳ Ｐゴシック" charset="0"/>
                <a:cs typeface="+mn-cs"/>
              </a:rPr>
              <a:t> a new domain, which changes the active site.</a:t>
            </a:r>
          </a:p>
          <a:p>
            <a:pPr eaLnBrk="1" hangingPunct="1">
              <a:defRPr/>
            </a:pPr>
            <a:endParaRPr lang="en-GB" baseline="0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91BC544F-28BA-2E47-8200-4DFC346367BF}" type="slidenum">
              <a:rPr lang="en-GB" sz="1200" b="0">
                <a:latin typeface="Arial" charset="0"/>
              </a:rPr>
              <a:pPr algn="r" eaLnBrk="1" hangingPunct="1"/>
              <a:t>18</a:t>
            </a:fld>
            <a:endParaRPr lang="en-GB" sz="1200" b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s-ES_tradnl" dirty="0" err="1" smtClean="0">
                <a:ea typeface="ＭＳ Ｐゴシック" charset="0"/>
                <a:cs typeface="+mn-cs"/>
              </a:rPr>
              <a:t>Sometimes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there</a:t>
            </a:r>
            <a:r>
              <a:rPr lang="es-ES_tradnl" baseline="0" dirty="0" smtClean="0">
                <a:ea typeface="ＭＳ Ｐゴシック" charset="0"/>
                <a:cs typeface="+mn-cs"/>
              </a:rPr>
              <a:t> are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very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small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changes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within</a:t>
            </a:r>
            <a:r>
              <a:rPr lang="es-ES_tradnl" baseline="0" dirty="0" smtClean="0">
                <a:ea typeface="ＭＳ Ｐゴシック" charset="0"/>
                <a:cs typeface="+mn-cs"/>
              </a:rPr>
              <a:t> a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binding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site</a:t>
            </a:r>
            <a:endParaRPr lang="es-ES_tradnl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people use CATH</a:t>
            </a:r>
            <a:r>
              <a:rPr lang="en-US" baseline="0" dirty="0" smtClean="0"/>
              <a:t> they don’t just want to know about structural superfamily, they want to know about the function.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not enough structural data to partition the superfamily into functions.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That’s why we’ve got a </a:t>
            </a:r>
            <a:r>
              <a:rPr lang="en-US" baseline="0" dirty="0" err="1" smtClean="0"/>
              <a:t>strategty</a:t>
            </a:r>
            <a:r>
              <a:rPr lang="en-US" baseline="0" dirty="0" smtClean="0"/>
              <a:t> that looks for sequence motifs that correlate with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00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new </a:t>
            </a:r>
            <a:r>
              <a:rPr lang="en-US" dirty="0" err="1" smtClean="0"/>
              <a:t>FunFam</a:t>
            </a:r>
            <a:r>
              <a:rPr lang="en-US" dirty="0" smtClean="0"/>
              <a:t> slides from Christine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2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Completely</a:t>
            </a:r>
            <a:r>
              <a:rPr lang="en-US" baseline="0" dirty="0" smtClean="0"/>
              <a:t> conserved are probably folding and packing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Really interested in finding differentially conserved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67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that predicted sites are very highly</a:t>
            </a:r>
            <a:r>
              <a:rPr lang="en-US" baseline="0" dirty="0" smtClean="0"/>
              <a:t> enriched in known functional site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7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v</a:t>
            </a:r>
            <a:r>
              <a:rPr lang="en-US" dirty="0" smtClean="0"/>
              <a:t>alidates the purity of these functional</a:t>
            </a:r>
            <a:r>
              <a:rPr lang="en-US" baseline="0" dirty="0" smtClean="0"/>
              <a:t> 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56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CATH superfamily</a:t>
            </a:r>
            <a:r>
              <a:rPr lang="en-US" baseline="0" dirty="0" smtClean="0"/>
              <a:t> screen 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5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- Numerous improvement to web site based on feedback from Julian, Mike, </a:t>
            </a:r>
            <a:r>
              <a:rPr lang="en-GB" baseline="0" dirty="0" err="1" smtClean="0"/>
              <a:t>Ioannis</a:t>
            </a:r>
            <a:r>
              <a:rPr lang="en-GB" baseline="0" dirty="0" smtClean="0"/>
              <a:t> (and others)</a:t>
            </a:r>
          </a:p>
          <a:p>
            <a:r>
              <a:rPr lang="en-GB" baseline="0" dirty="0" smtClean="0"/>
              <a:t>- made search box most prominent feature of front page</a:t>
            </a:r>
          </a:p>
          <a:p>
            <a:r>
              <a:rPr lang="en-GB" baseline="0" dirty="0" smtClean="0"/>
              <a:t>- added NAR citation, contact email and BBSRC logo to footer of all pages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6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4EF2E97-D542-D442-9DB9-707ECEA9E162}" type="slidenum">
              <a:rPr lang="en-GB" sz="1200" b="0">
                <a:latin typeface="Arial" charset="0"/>
              </a:rPr>
              <a:pPr algn="r" eaLnBrk="1" hangingPunct="1"/>
              <a:t>8</a:t>
            </a:fld>
            <a:endParaRPr lang="en-GB" sz="1200" b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Implemented</a:t>
            </a:r>
            <a:r>
              <a:rPr lang="en-GB" baseline="0" dirty="0" smtClean="0"/>
              <a:t> </a:t>
            </a:r>
            <a:r>
              <a:rPr lang="en-GB" dirty="0" smtClean="0"/>
              <a:t>HMMER</a:t>
            </a:r>
            <a:r>
              <a:rPr lang="en-GB" baseline="0" dirty="0" smtClean="0"/>
              <a:t>3 search</a:t>
            </a:r>
          </a:p>
          <a:p>
            <a:r>
              <a:rPr lang="en-GB" baseline="0" dirty="0" smtClean="0"/>
              <a:t>- Improved free text search</a:t>
            </a:r>
          </a:p>
          <a:p>
            <a:r>
              <a:rPr lang="en-GB" baseline="0" dirty="0" smtClean="0"/>
              <a:t>- Results can be filtered by species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44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Reminder of what</a:t>
            </a:r>
            <a:r>
              <a:rPr lang="en-GB" baseline="0" dirty="0" smtClean="0"/>
              <a:t> the </a:t>
            </a:r>
            <a:r>
              <a:rPr lang="en-GB" dirty="0" smtClean="0"/>
              <a:t>annotation page looks like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Highlighting</a:t>
            </a:r>
            <a:r>
              <a:rPr lang="en-GB" baseline="0" dirty="0" smtClean="0"/>
              <a:t> the future changes to the 3D visualisation section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 Image auto-updates whenever the domain selection is changed (takes ~2-5 seconds to render on-the-fly)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 Working as proof of concept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- Needs further testing and minor improvements before releasing</a:t>
            </a:r>
            <a:endParaRPr lang="en-GB" dirty="0" smtClean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22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Reminder of what</a:t>
            </a:r>
            <a:r>
              <a:rPr lang="en-GB" baseline="0" dirty="0" smtClean="0"/>
              <a:t> the </a:t>
            </a:r>
            <a:r>
              <a:rPr lang="en-GB" dirty="0" smtClean="0"/>
              <a:t>annotation page looks like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Highlighting</a:t>
            </a:r>
            <a:r>
              <a:rPr lang="en-GB" baseline="0" dirty="0" smtClean="0"/>
              <a:t> the future changes to the 3D visualisation section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agglomerative</a:t>
            </a:r>
            <a:r>
              <a:rPr lang="en-US" baseline="0" dirty="0" smtClean="0"/>
              <a:t> clustering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1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34FC3837-6E15-7647-804E-D02243DC2045}" type="slidenum">
              <a:rPr lang="en-GB" sz="1200" b="0">
                <a:latin typeface="Times New Roman" charset="0"/>
              </a:rPr>
              <a:pPr/>
              <a:t>11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6051" y="3262312"/>
            <a:ext cx="6320367" cy="2634854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912928D7-82A2-8F40-A740-4F4E6A7E8E74}" type="slidenum">
              <a:rPr lang="en-GB" sz="1200" b="0">
                <a:latin typeface="Times New Roman" charset="0"/>
              </a:rPr>
              <a:pPr/>
              <a:t>12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Orthologues</a:t>
            </a:r>
            <a:r>
              <a:rPr lang="en-US" baseline="0" dirty="0" smtClean="0"/>
              <a:t> come from speciation. They are much more likely to conserve their structure and they tend to have similar functions.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Paralogues</a:t>
            </a:r>
            <a:r>
              <a:rPr lang="en-US" baseline="0" dirty="0" smtClean="0"/>
              <a:t> are more challenging to detect.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0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92DB8E96-B8B0-A440-8D97-6B1B3588AC5F}" type="slidenum">
              <a:rPr lang="en-GB" sz="1200" b="0">
                <a:latin typeface="Times New Roman" charset="0"/>
              </a:rPr>
              <a:pPr/>
              <a:t>14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Structure changes mediate function changes</a:t>
            </a:r>
          </a:p>
          <a:p>
            <a:pPr eaLnBrk="1" hangingPunct="1">
              <a:defRPr/>
            </a:pPr>
            <a:endParaRPr lang="en-GB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3A6A4C5-94E7-7A4E-86BB-EEFD6082D5BA}" type="slidenum">
              <a:rPr lang="en-GB" sz="1200" b="0">
                <a:latin typeface="Times New Roman" charset="0"/>
              </a:rPr>
              <a:pPr algn="r" eaLnBrk="1" hangingPunct="1"/>
              <a:t>15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Structural embellishment changes the shape</a:t>
            </a:r>
            <a:r>
              <a:rPr lang="en-GB" baseline="0" dirty="0" smtClean="0">
                <a:ea typeface="ＭＳ Ｐゴシック" charset="0"/>
                <a:cs typeface="+mn-cs"/>
              </a:rPr>
              <a:t> of the active site</a:t>
            </a: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50BDEB82-6A26-F744-9CB8-DCE15668CC83}" type="slidenum">
              <a:rPr lang="en-GB" sz="1200" b="0">
                <a:latin typeface="Times New Roman" charset="0"/>
              </a:rPr>
              <a:pPr/>
              <a:t>16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Pocket</a:t>
            </a:r>
            <a:r>
              <a:rPr lang="en-GB" baseline="0" dirty="0" smtClean="0">
                <a:ea typeface="ＭＳ Ｐゴシック" charset="0"/>
                <a:cs typeface="+mn-cs"/>
              </a:rPr>
              <a:t> changes and the interaction changes</a:t>
            </a: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3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0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99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-75114"/>
            <a:ext cx="9151807" cy="369866"/>
            <a:chOff x="0" y="-100152"/>
            <a:chExt cx="12202409" cy="493154"/>
          </a:xfrm>
        </p:grpSpPr>
        <p:pic>
          <p:nvPicPr>
            <p:cNvPr id="10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222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B430-D026-417F-B294-BC837E46BA10}" type="datetimeFigureOut">
              <a:rPr lang="en-GB" smtClean="0"/>
              <a:t>24/08/20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6886-6A6B-42B2-9A0C-658FB5BFA6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0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65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02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2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2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17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06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46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6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A6ADE-8A1E-B546-A198-2088C3CB3289}" type="datetimeFigureOut">
              <a:rPr lang="es-ES" smtClean="0"/>
              <a:t>24/08/20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13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4" Type="http://schemas.openxmlformats.org/officeDocument/2006/relationships/image" Target="../media/image52.tm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tm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athdb.info" TargetMode="External"/><Relationship Id="rId3" Type="http://schemas.openxmlformats.org/officeDocument/2006/relationships/hyperlink" Target="http://www.genome3d.e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01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797615" y="1409700"/>
            <a:ext cx="7548770" cy="3562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797615" y="1393381"/>
            <a:ext cx="7548770" cy="432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1500" b="1" dirty="0"/>
              <a:t>Scan all protein sequences against library of HMMs </a:t>
            </a:r>
            <a:r>
              <a:rPr lang="en-GB" sz="1500" b="1" dirty="0"/>
              <a:t>representing </a:t>
            </a:r>
            <a:r>
              <a:rPr lang="en-GB" sz="1500" b="1" dirty="0" err="1"/>
              <a:t>superfamilies</a:t>
            </a:r>
            <a:endParaRPr lang="en-GB" sz="15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000" b="1" dirty="0"/>
              <a:t>Gene3D</a:t>
            </a:r>
            <a:r>
              <a:rPr lang="en-GB" sz="2400" dirty="0"/>
              <a:t>: domain structure annotations in genome sequences</a:t>
            </a:r>
            <a:endParaRPr lang="en-GB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450085" y="2830564"/>
            <a:ext cx="153963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21162" y="3215743"/>
            <a:ext cx="2051524" cy="761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Protein sequences from completed genomes and </a:t>
            </a:r>
            <a:r>
              <a:rPr lang="en-GB" sz="1500" dirty="0" err="1"/>
              <a:t>UniProt</a:t>
            </a:r>
            <a:endParaRPr lang="en-GB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6019274" y="3123608"/>
            <a:ext cx="1981726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&gt; 90 million domain sequences assigned to CATH </a:t>
            </a:r>
            <a:r>
              <a:rPr lang="en-GB" sz="1500" dirty="0" err="1"/>
              <a:t>superfamilies</a:t>
            </a:r>
            <a:endParaRPr lang="en-GB" sz="15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967522" y="2590800"/>
            <a:ext cx="1283028" cy="456706"/>
            <a:chOff x="5290029" y="4013200"/>
            <a:chExt cx="1710704" cy="608941"/>
          </a:xfrm>
        </p:grpSpPr>
        <p:sp>
          <p:nvSpPr>
            <p:cNvPr id="15" name="Right Arrow 14"/>
            <p:cNvSpPr/>
            <p:nvPr/>
          </p:nvSpPr>
          <p:spPr>
            <a:xfrm>
              <a:off x="5290029" y="4013200"/>
              <a:ext cx="1710704" cy="60894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90564" y="4107315"/>
              <a:ext cx="13543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hmmer3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25711" y="2744873"/>
            <a:ext cx="1539633" cy="112802"/>
            <a:chOff x="7685014" y="4269430"/>
            <a:chExt cx="2052844" cy="15040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685014" y="4363869"/>
              <a:ext cx="2052844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7734635" y="4280503"/>
              <a:ext cx="956530" cy="139330"/>
            </a:xfrm>
            <a:prstGeom prst="roundRect">
              <a:avLst>
                <a:gd name="adj" fmla="val 46056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142334" y="4269430"/>
              <a:ext cx="590515" cy="150403"/>
            </a:xfrm>
            <a:prstGeom prst="roundRect">
              <a:avLst>
                <a:gd name="adj" fmla="val 46056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608724" y="3200839"/>
            <a:ext cx="2106279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Scan against library of HMM models and sequences for: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700864" y="4456410"/>
            <a:ext cx="276683" cy="129023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83041" y="4220027"/>
            <a:ext cx="513666" cy="109658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5250" y="4076700"/>
            <a:ext cx="1028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CATH</a:t>
            </a:r>
          </a:p>
          <a:p>
            <a:r>
              <a:rPr lang="en-US" dirty="0" err="1"/>
              <a:t>Pfam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7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600289" y="3793319"/>
            <a:ext cx="5953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0" name="Line 6"/>
          <p:cNvSpPr>
            <a:spLocks noChangeShapeType="1"/>
          </p:cNvSpPr>
          <p:nvPr/>
        </p:nvSpPr>
        <p:spPr bwMode="auto">
          <a:xfrm>
            <a:off x="1611314" y="1824038"/>
            <a:ext cx="5953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1" name="Line 7"/>
          <p:cNvSpPr>
            <a:spLocks noChangeShapeType="1"/>
          </p:cNvSpPr>
          <p:nvPr/>
        </p:nvSpPr>
        <p:spPr bwMode="auto">
          <a:xfrm flipV="1">
            <a:off x="1792288" y="2355727"/>
            <a:ext cx="2185646" cy="8855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2" name="Line 8"/>
          <p:cNvSpPr>
            <a:spLocks noChangeShapeType="1"/>
          </p:cNvSpPr>
          <p:nvPr/>
        </p:nvSpPr>
        <p:spPr bwMode="auto">
          <a:xfrm>
            <a:off x="5519738" y="2320529"/>
            <a:ext cx="1924050" cy="0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3" name="Line 9"/>
          <p:cNvSpPr>
            <a:spLocks noChangeShapeType="1"/>
          </p:cNvSpPr>
          <p:nvPr/>
        </p:nvSpPr>
        <p:spPr bwMode="auto">
          <a:xfrm>
            <a:off x="4137026" y="2634854"/>
            <a:ext cx="1382713" cy="0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4" name="Line 10"/>
          <p:cNvSpPr>
            <a:spLocks noChangeShapeType="1"/>
          </p:cNvSpPr>
          <p:nvPr/>
        </p:nvSpPr>
        <p:spPr bwMode="auto">
          <a:xfrm>
            <a:off x="179228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5" name="Line 11"/>
          <p:cNvSpPr>
            <a:spLocks noChangeShapeType="1"/>
          </p:cNvSpPr>
          <p:nvPr/>
        </p:nvSpPr>
        <p:spPr bwMode="auto">
          <a:xfrm>
            <a:off x="2284413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6" name="Line 12"/>
          <p:cNvSpPr>
            <a:spLocks noChangeShapeType="1"/>
          </p:cNvSpPr>
          <p:nvPr/>
        </p:nvSpPr>
        <p:spPr bwMode="auto">
          <a:xfrm>
            <a:off x="3981450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7" name="Line 13"/>
          <p:cNvSpPr>
            <a:spLocks noChangeShapeType="1"/>
          </p:cNvSpPr>
          <p:nvPr/>
        </p:nvSpPr>
        <p:spPr bwMode="auto">
          <a:xfrm>
            <a:off x="4137025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8" name="Line 14"/>
          <p:cNvSpPr>
            <a:spLocks noChangeShapeType="1"/>
          </p:cNvSpPr>
          <p:nvPr/>
        </p:nvSpPr>
        <p:spPr bwMode="auto">
          <a:xfrm>
            <a:off x="551973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9" name="Line 15"/>
          <p:cNvSpPr>
            <a:spLocks noChangeShapeType="1"/>
          </p:cNvSpPr>
          <p:nvPr/>
        </p:nvSpPr>
        <p:spPr bwMode="auto">
          <a:xfrm>
            <a:off x="744378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10" name="Text Box 16"/>
          <p:cNvSpPr txBox="1">
            <a:spLocks noChangeArrowheads="1"/>
          </p:cNvSpPr>
          <p:nvPr/>
        </p:nvSpPr>
        <p:spPr bwMode="auto">
          <a:xfrm>
            <a:off x="1371601" y="1733550"/>
            <a:ext cx="360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>
                <a:latin typeface="Calibri" charset="0"/>
                <a:cs typeface="Arial" charset="0"/>
              </a:rPr>
              <a:t>N</a:t>
            </a:r>
          </a:p>
        </p:txBody>
      </p:sp>
      <p:sp>
        <p:nvSpPr>
          <p:cNvPr id="80911" name="Text Box 17"/>
          <p:cNvSpPr txBox="1">
            <a:spLocks noChangeArrowheads="1"/>
          </p:cNvSpPr>
          <p:nvPr/>
        </p:nvSpPr>
        <p:spPr bwMode="auto">
          <a:xfrm>
            <a:off x="7564438" y="1733550"/>
            <a:ext cx="36036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>
                <a:latin typeface="Calibri" charset="0"/>
                <a:cs typeface="Arial" charset="0"/>
              </a:rPr>
              <a:t>C</a:t>
            </a:r>
          </a:p>
        </p:txBody>
      </p:sp>
      <p:sp>
        <p:nvSpPr>
          <p:cNvPr id="80912" name="Text Box 18"/>
          <p:cNvSpPr txBox="1">
            <a:spLocks noChangeArrowheads="1"/>
          </p:cNvSpPr>
          <p:nvPr/>
        </p:nvSpPr>
        <p:spPr bwMode="auto">
          <a:xfrm>
            <a:off x="2801938" y="1797844"/>
            <a:ext cx="1084262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CATH-1</a:t>
            </a:r>
          </a:p>
        </p:txBody>
      </p:sp>
      <p:sp>
        <p:nvSpPr>
          <p:cNvPr id="80913" name="Text Box 19"/>
          <p:cNvSpPr txBox="1">
            <a:spLocks noChangeArrowheads="1"/>
          </p:cNvSpPr>
          <p:nvPr/>
        </p:nvSpPr>
        <p:spPr bwMode="auto">
          <a:xfrm>
            <a:off x="6003926" y="2026444"/>
            <a:ext cx="1082675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Pfam-2</a:t>
            </a:r>
          </a:p>
        </p:txBody>
      </p:sp>
      <p:sp>
        <p:nvSpPr>
          <p:cNvPr id="80914" name="Text Box 20"/>
          <p:cNvSpPr txBox="1">
            <a:spLocks noChangeArrowheads="1"/>
          </p:cNvSpPr>
          <p:nvPr/>
        </p:nvSpPr>
        <p:spPr bwMode="auto">
          <a:xfrm>
            <a:off x="1814514" y="2045494"/>
            <a:ext cx="1081087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 dirty="0">
                <a:latin typeface="Calibri" charset="0"/>
                <a:cs typeface="Arial" charset="0"/>
              </a:rPr>
              <a:t>Pfam-1</a:t>
            </a:r>
          </a:p>
        </p:txBody>
      </p:sp>
      <p:sp>
        <p:nvSpPr>
          <p:cNvPr id="80915" name="Text Box 21"/>
          <p:cNvSpPr txBox="1">
            <a:spLocks noChangeArrowheads="1"/>
          </p:cNvSpPr>
          <p:nvPr/>
        </p:nvSpPr>
        <p:spPr bwMode="auto">
          <a:xfrm>
            <a:off x="4330701" y="2312194"/>
            <a:ext cx="1384300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NewFam</a:t>
            </a:r>
          </a:p>
        </p:txBody>
      </p:sp>
      <p:sp>
        <p:nvSpPr>
          <p:cNvPr id="80916" name="Line 22"/>
          <p:cNvSpPr>
            <a:spLocks noChangeShapeType="1"/>
          </p:cNvSpPr>
          <p:nvPr/>
        </p:nvSpPr>
        <p:spPr bwMode="auto">
          <a:xfrm flipV="1">
            <a:off x="2286001" y="2093121"/>
            <a:ext cx="1686791" cy="2379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grpSp>
        <p:nvGrpSpPr>
          <p:cNvPr id="80917" name="Group 23"/>
          <p:cNvGrpSpPr>
            <a:grpSpLocks/>
          </p:cNvGrpSpPr>
          <p:nvPr/>
        </p:nvGrpSpPr>
        <p:grpSpPr bwMode="auto">
          <a:xfrm>
            <a:off x="2792409" y="3992375"/>
            <a:ext cx="4283542" cy="407580"/>
            <a:chOff x="1551" y="3482"/>
            <a:chExt cx="3232" cy="410"/>
          </a:xfrm>
        </p:grpSpPr>
        <p:sp>
          <p:nvSpPr>
            <p:cNvPr id="903195" name="Text Box 27"/>
            <p:cNvSpPr txBox="1">
              <a:spLocks noChangeArrowheads="1"/>
            </p:cNvSpPr>
            <p:nvPr/>
          </p:nvSpPr>
          <p:spPr bwMode="auto">
            <a:xfrm>
              <a:off x="1551" y="3490"/>
              <a:ext cx="7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CATH-1</a:t>
              </a:r>
            </a:p>
          </p:txBody>
        </p:sp>
        <p:sp>
          <p:nvSpPr>
            <p:cNvPr id="903197" name="Text Box 29"/>
            <p:cNvSpPr txBox="1">
              <a:spLocks noChangeArrowheads="1"/>
            </p:cNvSpPr>
            <p:nvPr/>
          </p:nvSpPr>
          <p:spPr bwMode="auto">
            <a:xfrm>
              <a:off x="2710" y="3482"/>
              <a:ext cx="83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NewFam</a:t>
              </a:r>
            </a:p>
          </p:txBody>
        </p:sp>
        <p:sp>
          <p:nvSpPr>
            <p:cNvPr id="903200" name="Text Box 32"/>
            <p:cNvSpPr txBox="1">
              <a:spLocks noChangeArrowheads="1"/>
            </p:cNvSpPr>
            <p:nvPr/>
          </p:nvSpPr>
          <p:spPr bwMode="auto">
            <a:xfrm>
              <a:off x="4080" y="3490"/>
              <a:ext cx="703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Pfam-2</a:t>
              </a:r>
            </a:p>
          </p:txBody>
        </p:sp>
      </p:grpSp>
      <p:sp>
        <p:nvSpPr>
          <p:cNvPr id="80918" name="AutoShape 33"/>
          <p:cNvSpPr>
            <a:spLocks noChangeArrowheads="1"/>
          </p:cNvSpPr>
          <p:nvPr/>
        </p:nvSpPr>
        <p:spPr bwMode="auto">
          <a:xfrm>
            <a:off x="4362450" y="3032996"/>
            <a:ext cx="257446" cy="466252"/>
          </a:xfrm>
          <a:prstGeom prst="downArrow">
            <a:avLst>
              <a:gd name="adj1" fmla="val 50000"/>
              <a:gd name="adj2" fmla="val 3742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0920" name="Text Box 35"/>
          <p:cNvSpPr txBox="1">
            <a:spLocks noChangeArrowheads="1"/>
          </p:cNvSpPr>
          <p:nvPr/>
        </p:nvSpPr>
        <p:spPr bwMode="auto">
          <a:xfrm>
            <a:off x="2667001" y="4548188"/>
            <a:ext cx="395465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dirty="0">
                <a:latin typeface="Calibri" charset="0"/>
                <a:cs typeface="Arial" charset="0"/>
              </a:rPr>
              <a:t>Multi-Domain </a:t>
            </a:r>
            <a:r>
              <a:rPr lang="en-GB" sz="2100" dirty="0">
                <a:latin typeface="Calibri" charset="0"/>
                <a:cs typeface="Arial" charset="0"/>
              </a:rPr>
              <a:t>A</a:t>
            </a:r>
            <a:r>
              <a:rPr lang="en-GB" sz="2100" dirty="0">
                <a:latin typeface="Calibri" charset="0"/>
                <a:cs typeface="Arial" charset="0"/>
              </a:rPr>
              <a:t>rchitecture (MDA)</a:t>
            </a:r>
            <a:endParaRPr lang="en-GB" sz="2100" dirty="0">
              <a:latin typeface="Calibri" charset="0"/>
              <a:cs typeface="Arial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b="1" dirty="0"/>
              <a:t>Gene3D</a:t>
            </a:r>
            <a:r>
              <a:rPr lang="en-GB" sz="2400" dirty="0"/>
              <a:t>: domain structure annotations in genome sequences</a:t>
            </a:r>
            <a:endParaRPr lang="en-GB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2279369" y="3694696"/>
            <a:ext cx="1705955" cy="190736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135714" y="3696192"/>
            <a:ext cx="1378571" cy="214309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603520" y="3697691"/>
            <a:ext cx="1840765" cy="212810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511" y="1324882"/>
            <a:ext cx="5966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b="1" dirty="0" err="1"/>
              <a:t>c</a:t>
            </a:r>
            <a:r>
              <a:rPr lang="en-US" b="1" dirty="0" err="1" smtClean="0"/>
              <a:t>ath</a:t>
            </a:r>
            <a:r>
              <a:rPr lang="en-US" b="1" dirty="0" smtClean="0"/>
              <a:t>-resolve-hits</a:t>
            </a:r>
            <a:r>
              <a:rPr lang="en-US" dirty="0" smtClean="0"/>
              <a:t>: matches to CATH domains take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5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3000" dirty="0">
                <a:ea typeface="MS PGothic" charset="0"/>
              </a:rPr>
              <a:t>CATH, </a:t>
            </a:r>
            <a:r>
              <a:rPr lang="en-GB" sz="3000" dirty="0" err="1">
                <a:ea typeface="MS PGothic" charset="0"/>
              </a:rPr>
              <a:t>Pfam</a:t>
            </a:r>
            <a:r>
              <a:rPr lang="en-GB" sz="3000" dirty="0">
                <a:ea typeface="MS PGothic" charset="0"/>
              </a:rPr>
              <a:t> and </a:t>
            </a:r>
            <a:r>
              <a:rPr lang="en-GB" sz="3000" dirty="0" err="1">
                <a:ea typeface="MS PGothic" charset="0"/>
              </a:rPr>
              <a:t>NewFam</a:t>
            </a:r>
            <a:r>
              <a:rPr lang="en-GB" sz="3000" dirty="0">
                <a:ea typeface="MS PGothic" charset="0"/>
              </a:rPr>
              <a:t> coverage of genomes</a:t>
            </a:r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16122471"/>
              </p:ext>
            </p:extLst>
          </p:nvPr>
        </p:nvGraphicFramePr>
        <p:xfrm>
          <a:off x="4951627" y="1367332"/>
          <a:ext cx="3829050" cy="26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36221425"/>
              </p:ext>
            </p:extLst>
          </p:nvPr>
        </p:nvGraphicFramePr>
        <p:xfrm>
          <a:off x="119407" y="1396809"/>
          <a:ext cx="379452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2950" name="Text Box 8"/>
          <p:cNvSpPr txBox="1">
            <a:spLocks noChangeArrowheads="1"/>
          </p:cNvSpPr>
          <p:nvPr/>
        </p:nvSpPr>
        <p:spPr bwMode="auto">
          <a:xfrm>
            <a:off x="2211243" y="3699099"/>
            <a:ext cx="338455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0" dirty="0">
                <a:latin typeface="Calibri" charset="0"/>
                <a:cs typeface="Arial" charset="0"/>
              </a:rPr>
              <a:t>Per sequence</a:t>
            </a:r>
          </a:p>
        </p:txBody>
      </p:sp>
      <p:sp>
        <p:nvSpPr>
          <p:cNvPr id="82951" name="Text Box 9"/>
          <p:cNvSpPr txBox="1">
            <a:spLocks noChangeArrowheads="1"/>
          </p:cNvSpPr>
          <p:nvPr/>
        </p:nvSpPr>
        <p:spPr bwMode="auto">
          <a:xfrm>
            <a:off x="5606261" y="3644049"/>
            <a:ext cx="338455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0" dirty="0">
                <a:latin typeface="Calibri" charset="0"/>
                <a:cs typeface="Arial" charset="0"/>
              </a:rPr>
              <a:t>Per residue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5562" y="4181478"/>
            <a:ext cx="1880089" cy="415498"/>
            <a:chOff x="1887415" y="5575300"/>
            <a:chExt cx="2506785" cy="553997"/>
          </a:xfrm>
        </p:grpSpPr>
        <p:sp>
          <p:nvSpPr>
            <p:cNvPr id="2" name="TextBox 1"/>
            <p:cNvSpPr txBox="1"/>
            <p:nvPr/>
          </p:nvSpPr>
          <p:spPr>
            <a:xfrm>
              <a:off x="23114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CATH</a:t>
              </a:r>
              <a:endParaRPr lang="en-US" sz="21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887415" y="568451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52093" y="4181478"/>
            <a:ext cx="1877158" cy="415498"/>
            <a:chOff x="4736123" y="5575300"/>
            <a:chExt cx="2502877" cy="553997"/>
          </a:xfrm>
        </p:grpSpPr>
        <p:sp>
          <p:nvSpPr>
            <p:cNvPr id="12" name="TextBox 11"/>
            <p:cNvSpPr txBox="1"/>
            <p:nvPr/>
          </p:nvSpPr>
          <p:spPr>
            <a:xfrm>
              <a:off x="51562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err="1"/>
                <a:t>Pfam</a:t>
              </a:r>
              <a:endParaRPr lang="en-US" sz="2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36123" y="5684510"/>
              <a:ext cx="304800" cy="304800"/>
            </a:xfrm>
            <a:prstGeom prst="rect">
              <a:avLst/>
            </a:prstGeom>
            <a:solidFill>
              <a:srgbClr val="00009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73970" y="4181478"/>
            <a:ext cx="1869830" cy="415498"/>
            <a:chOff x="7565293" y="5575300"/>
            <a:chExt cx="2493107" cy="553997"/>
          </a:xfrm>
        </p:grpSpPr>
        <p:sp>
          <p:nvSpPr>
            <p:cNvPr id="13" name="TextBox 12"/>
            <p:cNvSpPr txBox="1"/>
            <p:nvPr/>
          </p:nvSpPr>
          <p:spPr>
            <a:xfrm>
              <a:off x="79756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err="1"/>
                <a:t>NewFam</a:t>
              </a:r>
              <a:endParaRPr lang="en-US" sz="21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65293" y="5684510"/>
              <a:ext cx="304800" cy="304800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3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HUP Domain Superfamily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453707" y="1008174"/>
            <a:ext cx="6325410" cy="3779139"/>
            <a:chOff x="1938276" y="1344232"/>
            <a:chExt cx="8433879" cy="503885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80" y="2127942"/>
              <a:ext cx="2767194" cy="3276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636" y="2971937"/>
              <a:ext cx="1443262" cy="175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282" y="1344232"/>
              <a:ext cx="984784" cy="141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88" y="2640367"/>
              <a:ext cx="984784" cy="144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494" y="4569499"/>
              <a:ext cx="983528" cy="147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278" y="4899813"/>
              <a:ext cx="983528" cy="1483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99494" y="1622967"/>
              <a:ext cx="12598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0198" y="3177241"/>
              <a:ext cx="105438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yeast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3717" y="5220037"/>
              <a:ext cx="238843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M. tuberculosis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67829" y="5574255"/>
              <a:ext cx="261100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Th. </a:t>
              </a:r>
              <a:r>
                <a:rPr lang="en-GB" i="1" dirty="0" err="1" smtClean="0">
                  <a:solidFill>
                    <a:schemeClr val="bg1">
                      <a:lumMod val="50000"/>
                    </a:schemeClr>
                  </a:solidFill>
                </a:rPr>
                <a:t>thermophilus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38276" y="3673196"/>
              <a:ext cx="12598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8598" y="1287411"/>
            <a:ext cx="221678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/>
              <a:t>Domain Superfamily</a:t>
            </a:r>
            <a:endParaRPr lang="en-GB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40962" y="1274752"/>
            <a:ext cx="128590" cy="3199724"/>
            <a:chOff x="10602875" y="1568687"/>
            <a:chExt cx="171453" cy="426629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0774328" y="1568687"/>
              <a:ext cx="0" cy="4266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0605397" y="1568687"/>
              <a:ext cx="168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10602875" y="5834985"/>
              <a:ext cx="168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716720" y="2701004"/>
            <a:ext cx="143445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/>
              <a:t>Homologues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38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6" y="861272"/>
            <a:ext cx="133582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36" y="2003083"/>
            <a:ext cx="2165558" cy="23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4" y="2403131"/>
            <a:ext cx="1804632" cy="21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-139867" y="4270723"/>
            <a:ext cx="193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Pantoate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- </a:t>
            </a: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β-alanine ligase</a:t>
            </a: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1511310" y="1444278"/>
            <a:ext cx="236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Glycerol-3-phosphate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cytidylyltransferase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2455" name="Rectangle 7"/>
          <p:cNvSpPr>
            <a:spLocks noChangeArrowheads="1"/>
          </p:cNvSpPr>
          <p:nvPr/>
        </p:nvSpPr>
        <p:spPr bwMode="auto">
          <a:xfrm>
            <a:off x="594052" y="353938"/>
            <a:ext cx="4535488" cy="3929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/>
            <a:r>
              <a:rPr lang="en-GB" sz="2100" dirty="0">
                <a:solidFill>
                  <a:srgbClr val="000000"/>
                </a:solidFill>
                <a:latin typeface="Calibri" charset="0"/>
              </a:rPr>
              <a:t>HUP domain  superfamily</a:t>
            </a:r>
          </a:p>
        </p:txBody>
      </p:sp>
      <p:pic>
        <p:nvPicPr>
          <p:cNvPr id="100360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99" y="2261447"/>
            <a:ext cx="2453234" cy="24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62" y="1320854"/>
            <a:ext cx="1616843" cy="148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4881404" y="4319360"/>
            <a:ext cx="1293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Arg-tRNA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7011988" y="4390541"/>
            <a:ext cx="2132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Asn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synthetase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B</a:t>
            </a:r>
          </a:p>
        </p:txBody>
      </p:sp>
      <p:sp>
        <p:nvSpPr>
          <p:cNvPr id="100364" name="Text Box 13"/>
          <p:cNvSpPr txBox="1">
            <a:spLocks noChangeArrowheads="1"/>
          </p:cNvSpPr>
          <p:nvPr/>
        </p:nvSpPr>
        <p:spPr bwMode="auto">
          <a:xfrm>
            <a:off x="6081299" y="1343539"/>
            <a:ext cx="236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Phosphopantetheine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adenylyltransferase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2462" name="Text Box 14"/>
          <p:cNvSpPr txBox="1">
            <a:spLocks noChangeArrowheads="1"/>
          </p:cNvSpPr>
          <p:nvPr/>
        </p:nvSpPr>
        <p:spPr bwMode="auto">
          <a:xfrm>
            <a:off x="4114801" y="291704"/>
            <a:ext cx="4835525" cy="9002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243 </a:t>
            </a:r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structures</a:t>
            </a:r>
            <a:endParaRPr lang="en-GB" sz="1800" b="0" dirty="0">
              <a:solidFill>
                <a:srgbClr val="000000"/>
              </a:solidFill>
              <a:latin typeface="Calibri" charset="0"/>
            </a:endParaRP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34,568 sequences</a:t>
            </a:r>
            <a:endParaRPr lang="en-GB" sz="1800" b="0" dirty="0">
              <a:solidFill>
                <a:srgbClr val="000000"/>
              </a:solidFill>
              <a:latin typeface="Calibri" charset="0"/>
            </a:endParaRP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244 GO molecular function terms</a:t>
            </a:r>
          </a:p>
        </p:txBody>
      </p:sp>
    </p:spTree>
    <p:extLst>
      <p:ext uri="{BB962C8B-B14F-4D97-AF65-F5344CB8AC3E}">
        <p14:creationId xmlns:p14="http://schemas.microsoft.com/office/powerpoint/2010/main" val="39311344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705" y="538162"/>
            <a:ext cx="3344696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4" y="1365648"/>
            <a:ext cx="2045165" cy="181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AutoShape 6"/>
          <p:cNvSpPr>
            <a:spLocks noChangeArrowheads="1"/>
          </p:cNvSpPr>
          <p:nvPr/>
        </p:nvSpPr>
        <p:spPr bwMode="auto">
          <a:xfrm rot="8328844">
            <a:off x="2471738" y="1406129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3048001" y="1033464"/>
            <a:ext cx="122582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800" b="0">
                <a:solidFill>
                  <a:srgbClr val="000000"/>
                </a:solidFill>
                <a:latin typeface="Calibri" charset="0"/>
              </a:rPr>
              <a:t>binding site</a:t>
            </a:r>
          </a:p>
        </p:txBody>
      </p:sp>
      <p:sp>
        <p:nvSpPr>
          <p:cNvPr id="102408" name="AutoShape 8"/>
          <p:cNvSpPr>
            <a:spLocks noChangeArrowheads="1"/>
          </p:cNvSpPr>
          <p:nvPr/>
        </p:nvSpPr>
        <p:spPr bwMode="auto">
          <a:xfrm rot="8328844">
            <a:off x="6780795" y="1158479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78601" name="Text Box 9"/>
          <p:cNvSpPr txBox="1">
            <a:spLocks noChangeArrowheads="1"/>
          </p:cNvSpPr>
          <p:nvPr/>
        </p:nvSpPr>
        <p:spPr bwMode="auto">
          <a:xfrm>
            <a:off x="6302551" y="3709147"/>
            <a:ext cx="2133600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Arginyl-tRNA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8603" name="Text Box 11"/>
          <p:cNvSpPr txBox="1">
            <a:spLocks noChangeArrowheads="1"/>
          </p:cNvSpPr>
          <p:nvPr/>
        </p:nvSpPr>
        <p:spPr bwMode="auto">
          <a:xfrm>
            <a:off x="693307" y="3120066"/>
            <a:ext cx="3124200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Pantetheine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-phosphate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adenyltransferase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8607" name="Text Box 15"/>
          <p:cNvSpPr txBox="1">
            <a:spLocks noChangeArrowheads="1"/>
          </p:cNvSpPr>
          <p:nvPr/>
        </p:nvSpPr>
        <p:spPr bwMode="auto">
          <a:xfrm>
            <a:off x="1429718" y="4343401"/>
            <a:ext cx="588451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Changes </a:t>
            </a:r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in the domain structure can modify the binding site</a:t>
            </a:r>
          </a:p>
        </p:txBody>
      </p:sp>
    </p:spTree>
    <p:extLst>
      <p:ext uri="{BB962C8B-B14F-4D97-AF65-F5344CB8AC3E}">
        <p14:creationId xmlns:p14="http://schemas.microsoft.com/office/powerpoint/2010/main" val="41633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3" name="Text Box 3"/>
          <p:cNvSpPr txBox="1">
            <a:spLocks noChangeArrowheads="1"/>
          </p:cNvSpPr>
          <p:nvPr/>
        </p:nvSpPr>
        <p:spPr bwMode="auto">
          <a:xfrm>
            <a:off x="2514600" y="4488658"/>
            <a:ext cx="3733800" cy="34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i="1" dirty="0" err="1">
                <a:solidFill>
                  <a:srgbClr val="000000"/>
                </a:solidFill>
                <a:latin typeface="Calibri" charset="0"/>
              </a:rPr>
              <a:t>Arginyl-tRNA</a:t>
            </a:r>
            <a:r>
              <a:rPr lang="en-GB" sz="1800" b="0" i="1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800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sz="1800" b="0" i="1" dirty="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01119" y="528281"/>
            <a:ext cx="3323220" cy="4057650"/>
            <a:chOff x="2844800" y="269875"/>
            <a:chExt cx="5588000" cy="5410200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117" y="269875"/>
              <a:ext cx="5382683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452" name="Oval 4"/>
            <p:cNvSpPr>
              <a:spLocks noChangeArrowheads="1"/>
            </p:cNvSpPr>
            <p:nvPr/>
          </p:nvSpPr>
          <p:spPr bwMode="auto">
            <a:xfrm rot="-1024932">
              <a:off x="2844800" y="2187575"/>
              <a:ext cx="3048000" cy="1143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GB">
                <a:cs typeface="Arial" charset="0"/>
              </a:endParaRPr>
            </a:p>
          </p:txBody>
        </p:sp>
      </p:grpSp>
      <p:sp>
        <p:nvSpPr>
          <p:cNvPr id="6" name="AutoShape 8"/>
          <p:cNvSpPr>
            <a:spLocks noChangeArrowheads="1"/>
          </p:cNvSpPr>
          <p:nvPr/>
        </p:nvSpPr>
        <p:spPr bwMode="auto">
          <a:xfrm rot="8328844">
            <a:off x="5127704" y="1081832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57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5442438" y="3625211"/>
            <a:ext cx="2759159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0" i="1" dirty="0">
                <a:solidFill>
                  <a:srgbClr val="000000"/>
                </a:solidFill>
                <a:latin typeface="Calibri" charset="0"/>
              </a:rPr>
              <a:t>Asparagine </a:t>
            </a:r>
            <a:r>
              <a:rPr lang="en-US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r>
              <a:rPr lang="en-US" b="0" i="1" dirty="0">
                <a:solidFill>
                  <a:srgbClr val="000000"/>
                </a:solidFill>
                <a:latin typeface="Calibri" charset="0"/>
              </a:rPr>
              <a:t> B</a:t>
            </a:r>
          </a:p>
        </p:txBody>
      </p:sp>
      <p:sp>
        <p:nvSpPr>
          <p:cNvPr id="882692" name="Text Box 4"/>
          <p:cNvSpPr txBox="1">
            <a:spLocks noChangeArrowheads="1"/>
          </p:cNvSpPr>
          <p:nvPr/>
        </p:nvSpPr>
        <p:spPr bwMode="auto">
          <a:xfrm>
            <a:off x="42864" y="171450"/>
            <a:ext cx="8872537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2100" b="0" dirty="0">
                <a:solidFill>
                  <a:srgbClr val="000000"/>
                </a:solidFill>
                <a:latin typeface="Calibri" charset="0"/>
              </a:rPr>
              <a:t>changes in the domain partnerships can modify the binding site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55844" y="411957"/>
            <a:ext cx="6424606" cy="3675460"/>
            <a:chOff x="1200151" y="549276"/>
            <a:chExt cx="10373782" cy="4900613"/>
          </a:xfrm>
        </p:grpSpPr>
        <p:pic>
          <p:nvPicPr>
            <p:cNvPr id="106498" name="Picture 2" descr="1ct9_embellishmen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87314">
              <a:off x="5039784" y="549276"/>
              <a:ext cx="6534149" cy="4900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1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1" y="2143125"/>
              <a:ext cx="3454400" cy="242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2" name="AutoShape 6"/>
            <p:cNvSpPr>
              <a:spLocks noChangeArrowheads="1"/>
            </p:cNvSpPr>
            <p:nvPr/>
          </p:nvSpPr>
          <p:spPr bwMode="auto">
            <a:xfrm rot="8328844">
              <a:off x="3407833" y="2187575"/>
              <a:ext cx="914400" cy="304800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GB">
                <a:latin typeface="Calibri" charset="0"/>
                <a:cs typeface="Arial" charset="0"/>
              </a:endParaRPr>
            </a:p>
          </p:txBody>
        </p:sp>
        <p:sp>
          <p:nvSpPr>
            <p:cNvPr id="106503" name="Text Box 7"/>
            <p:cNvSpPr txBox="1">
              <a:spLocks noChangeArrowheads="1"/>
            </p:cNvSpPr>
            <p:nvPr/>
          </p:nvSpPr>
          <p:spPr bwMode="auto">
            <a:xfrm>
              <a:off x="3759201" y="1524001"/>
              <a:ext cx="205387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 dirty="0">
                  <a:solidFill>
                    <a:srgbClr val="000000"/>
                  </a:solidFill>
                  <a:latin typeface="Calibri" charset="0"/>
                </a:rPr>
                <a:t>binding site</a:t>
              </a:r>
            </a:p>
          </p:txBody>
        </p:sp>
      </p:grpSp>
      <p:sp>
        <p:nvSpPr>
          <p:cNvPr id="106504" name="AutoShape 8"/>
          <p:cNvSpPr>
            <a:spLocks noChangeArrowheads="1"/>
          </p:cNvSpPr>
          <p:nvPr/>
        </p:nvSpPr>
        <p:spPr bwMode="auto">
          <a:xfrm rot="8328844">
            <a:off x="6528542" y="1263077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82697" name="Text Box 9"/>
          <p:cNvSpPr txBox="1">
            <a:spLocks noChangeArrowheads="1"/>
          </p:cNvSpPr>
          <p:nvPr/>
        </p:nvSpPr>
        <p:spPr bwMode="auto">
          <a:xfrm>
            <a:off x="1097361" y="3419348"/>
            <a:ext cx="3124200" cy="68480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Pantetheine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-phosphate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adenyltransferase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82698" name="Text Box 10"/>
          <p:cNvSpPr txBox="1">
            <a:spLocks noChangeArrowheads="1"/>
          </p:cNvSpPr>
          <p:nvPr/>
        </p:nvSpPr>
        <p:spPr bwMode="auto">
          <a:xfrm>
            <a:off x="628650" y="4229101"/>
            <a:ext cx="7524750" cy="62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159 different domain partners </a:t>
            </a:r>
            <a:endParaRPr lang="en-GB" sz="1800" b="0" dirty="0">
              <a:solidFill>
                <a:srgbClr val="000000"/>
              </a:solidFill>
              <a:latin typeface="Calibri" charset="0"/>
            </a:endParaRP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identified using predicted multi-domain architectures in Gene3D) </a:t>
            </a:r>
          </a:p>
        </p:txBody>
      </p:sp>
    </p:spTree>
    <p:extLst>
      <p:ext uri="{BB962C8B-B14F-4D97-AF65-F5344CB8AC3E}">
        <p14:creationId xmlns:p14="http://schemas.microsoft.com/office/powerpoint/2010/main" val="6469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/>
          <p:cNvGrpSpPr>
            <a:grpSpLocks/>
          </p:cNvGrpSpPr>
          <p:nvPr/>
        </p:nvGrpSpPr>
        <p:grpSpPr bwMode="auto">
          <a:xfrm>
            <a:off x="2670291" y="1021684"/>
            <a:ext cx="3883340" cy="3502966"/>
            <a:chOff x="2268538" y="2349500"/>
            <a:chExt cx="2376487" cy="2290763"/>
          </a:xfrm>
        </p:grpSpPr>
        <p:pic>
          <p:nvPicPr>
            <p:cNvPr id="108550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538" y="2349500"/>
              <a:ext cx="2376487" cy="22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3572020" y="3573222"/>
              <a:ext cx="136580" cy="1431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787987" y="3429148"/>
              <a:ext cx="136580" cy="1440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492634" y="3429148"/>
              <a:ext cx="134872" cy="1440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</p:grpSp>
      <p:sp>
        <p:nvSpPr>
          <p:cNvPr id="21" name="AutoShape 23"/>
          <p:cNvSpPr>
            <a:spLocks noChangeArrowheads="1"/>
          </p:cNvSpPr>
          <p:nvPr/>
        </p:nvSpPr>
        <p:spPr bwMode="auto">
          <a:xfrm rot="8328844">
            <a:off x="5029297" y="2013733"/>
            <a:ext cx="471487" cy="24765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 wrap="none" lIns="68580" tIns="34290" rIns="68580" bIns="34290" anchor="ctr"/>
          <a:lstStyle/>
          <a:p>
            <a:pPr algn="ctr" eaLnBrk="1" hangingPunct="1">
              <a:defRPr/>
            </a:pPr>
            <a:endParaRPr lang="en-GB">
              <a:latin typeface="Calibri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8548" name="Text Box 22"/>
          <p:cNvSpPr txBox="1">
            <a:spLocks noChangeArrowheads="1"/>
          </p:cNvSpPr>
          <p:nvPr/>
        </p:nvSpPr>
        <p:spPr bwMode="auto">
          <a:xfrm>
            <a:off x="5267852" y="1443987"/>
            <a:ext cx="122582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800" b="0">
                <a:latin typeface="Calibri" charset="0"/>
                <a:cs typeface="Arial" charset="0"/>
              </a:rPr>
              <a:t>binding site</a:t>
            </a:r>
          </a:p>
        </p:txBody>
      </p:sp>
      <p:sp>
        <p:nvSpPr>
          <p:cNvPr id="108549" name="TextBox 3"/>
          <p:cNvSpPr txBox="1">
            <a:spLocks noChangeArrowheads="1"/>
          </p:cNvSpPr>
          <p:nvPr/>
        </p:nvSpPr>
        <p:spPr bwMode="auto">
          <a:xfrm>
            <a:off x="1870374" y="362579"/>
            <a:ext cx="5659542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2700" dirty="0">
                <a:solidFill>
                  <a:srgbClr val="000000"/>
                </a:solidFill>
                <a:latin typeface="+mj-lt"/>
              </a:rPr>
              <a:t>Mutations in Functional Residues</a:t>
            </a:r>
          </a:p>
        </p:txBody>
      </p:sp>
    </p:spTree>
    <p:extLst>
      <p:ext uri="{BB962C8B-B14F-4D97-AF65-F5344CB8AC3E}">
        <p14:creationId xmlns:p14="http://schemas.microsoft.com/office/powerpoint/2010/main" val="17269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Domains in a CATH Superfamily may have evolved to perform many different functions</a:t>
            </a:r>
          </a:p>
          <a:p>
            <a:endParaRPr lang="en-GB" dirty="0"/>
          </a:p>
          <a:p>
            <a:r>
              <a:rPr lang="en-GB" dirty="0"/>
              <a:t>To make predictions about function, we need functionally “pure” </a:t>
            </a:r>
            <a:r>
              <a:rPr lang="en-GB" dirty="0" smtClean="0"/>
              <a:t>clusters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471298"/>
              </p:ext>
            </p:extLst>
          </p:nvPr>
        </p:nvGraphicFramePr>
        <p:xfrm>
          <a:off x="457200" y="1076510"/>
          <a:ext cx="6128615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1223"/>
                <a:gridCol w="1337392"/>
              </a:tblGrid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Basic </a:t>
                      </a:r>
                      <a:r>
                        <a:rPr lang="es-ES" sz="2400" dirty="0" err="1" smtClean="0"/>
                        <a:t>concepts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10 </a:t>
                      </a:r>
                      <a:r>
                        <a:rPr lang="es-ES" sz="2400" dirty="0" smtClean="0"/>
                        <a:t>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Overview</a:t>
                      </a:r>
                      <a:r>
                        <a:rPr lang="es-ES" sz="1800" dirty="0" smtClean="0"/>
                        <a:t> of </a:t>
                      </a:r>
                      <a:r>
                        <a:rPr lang="es-ES" sz="1800" dirty="0" err="1" smtClean="0"/>
                        <a:t>the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algorithms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Scoring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systems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Structural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err="1" smtClean="0"/>
                        <a:t>alignment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aseline="0" dirty="0" smtClean="0"/>
                        <a:t>15 </a:t>
                      </a:r>
                      <a:r>
                        <a:rPr lang="es-ES" sz="2400" baseline="0" dirty="0" smtClean="0"/>
                        <a:t>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Sequence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Structure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+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validation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Q&amp;A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2</a:t>
            </a:fld>
            <a:endParaRPr lang="es-E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</a:rPr>
              <a:t>Overview</a:t>
            </a:r>
            <a:r>
              <a:rPr lang="es-ES" sz="2400" dirty="0" smtClean="0">
                <a:solidFill>
                  <a:srgbClr val="1DAB3B"/>
                </a:solidFill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</a:rPr>
              <a:t>pairwise</a:t>
            </a:r>
            <a:r>
              <a:rPr lang="es-ES" sz="2400" dirty="0" smtClean="0">
                <a:solidFill>
                  <a:srgbClr val="1DAB3B"/>
                </a:solidFill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</a:rPr>
              <a:t>structure</a:t>
            </a:r>
            <a:r>
              <a:rPr lang="es-ES" sz="2400" dirty="0" smtClean="0">
                <a:solidFill>
                  <a:srgbClr val="1DAB3B"/>
                </a:solidFill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</a:rPr>
              <a:t>superimposition</a:t>
            </a:r>
            <a:r>
              <a:rPr lang="es-ES" sz="2400" dirty="0" smtClean="0">
                <a:solidFill>
                  <a:srgbClr val="1DAB3B"/>
                </a:solidFill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</a:rPr>
              <a:t>tools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82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797615" y="554781"/>
            <a:ext cx="7548770" cy="4366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787148" y="549078"/>
            <a:ext cx="7548770" cy="4329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2100" b="1" dirty="0"/>
              <a:t>Functional Families (</a:t>
            </a:r>
            <a:r>
              <a:rPr lang="en-GB" sz="2100" b="1" dirty="0" err="1"/>
              <a:t>FunFams</a:t>
            </a:r>
            <a:r>
              <a:rPr lang="en-GB" sz="2100" b="1" dirty="0"/>
              <a:t>)</a:t>
            </a:r>
            <a:endParaRPr lang="en-GB" sz="2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036206" y="1018093"/>
            <a:ext cx="6880104" cy="3852000"/>
            <a:chOff x="-111648" y="1268760"/>
            <a:chExt cx="9173472" cy="5136000"/>
          </a:xfrm>
        </p:grpSpPr>
        <p:sp>
          <p:nvSpPr>
            <p:cNvPr id="46" name="CustomShape 65"/>
            <p:cNvSpPr/>
            <p:nvPr/>
          </p:nvSpPr>
          <p:spPr>
            <a:xfrm>
              <a:off x="2541524" y="1335960"/>
              <a:ext cx="3830676" cy="2195280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48" name="Line 2"/>
            <p:cNvSpPr/>
            <p:nvPr/>
          </p:nvSpPr>
          <p:spPr>
            <a:xfrm>
              <a:off x="680760" y="406476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49" name="Line 3"/>
            <p:cNvSpPr/>
            <p:nvPr/>
          </p:nvSpPr>
          <p:spPr>
            <a:xfrm>
              <a:off x="3107520" y="406476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0" name="Line 4"/>
            <p:cNvSpPr/>
            <p:nvPr/>
          </p:nvSpPr>
          <p:spPr>
            <a:xfrm>
              <a:off x="4821120" y="406476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51" name="Line 5"/>
            <p:cNvSpPr/>
            <p:nvPr/>
          </p:nvSpPr>
          <p:spPr>
            <a:xfrm>
              <a:off x="7533000" y="406476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2" name="Line 6"/>
            <p:cNvSpPr/>
            <p:nvPr/>
          </p:nvSpPr>
          <p:spPr>
            <a:xfrm>
              <a:off x="680760" y="413712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53" name="Line 7"/>
            <p:cNvSpPr/>
            <p:nvPr/>
          </p:nvSpPr>
          <p:spPr>
            <a:xfrm>
              <a:off x="3107520" y="413712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4" name="Line 8"/>
            <p:cNvSpPr/>
            <p:nvPr/>
          </p:nvSpPr>
          <p:spPr>
            <a:xfrm>
              <a:off x="4821120" y="413712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55" name="Line 9"/>
            <p:cNvSpPr/>
            <p:nvPr/>
          </p:nvSpPr>
          <p:spPr>
            <a:xfrm>
              <a:off x="7533000" y="413712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6" name="Line 10"/>
            <p:cNvSpPr/>
            <p:nvPr/>
          </p:nvSpPr>
          <p:spPr>
            <a:xfrm>
              <a:off x="680760" y="420660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57" name="Line 11"/>
            <p:cNvSpPr/>
            <p:nvPr/>
          </p:nvSpPr>
          <p:spPr>
            <a:xfrm>
              <a:off x="3107520" y="420660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8" name="Line 12"/>
            <p:cNvSpPr/>
            <p:nvPr/>
          </p:nvSpPr>
          <p:spPr>
            <a:xfrm>
              <a:off x="4821120" y="420660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63" name="Line 13"/>
            <p:cNvSpPr/>
            <p:nvPr/>
          </p:nvSpPr>
          <p:spPr>
            <a:xfrm>
              <a:off x="7533000" y="420660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4" name="Line 14"/>
            <p:cNvSpPr/>
            <p:nvPr/>
          </p:nvSpPr>
          <p:spPr>
            <a:xfrm>
              <a:off x="680760" y="427572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65" name="Line 15"/>
            <p:cNvSpPr/>
            <p:nvPr/>
          </p:nvSpPr>
          <p:spPr>
            <a:xfrm>
              <a:off x="3107520" y="427572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66" name="Line 16"/>
            <p:cNvSpPr/>
            <p:nvPr/>
          </p:nvSpPr>
          <p:spPr>
            <a:xfrm>
              <a:off x="4821120" y="427572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67" name="Line 17"/>
            <p:cNvSpPr/>
            <p:nvPr/>
          </p:nvSpPr>
          <p:spPr>
            <a:xfrm>
              <a:off x="7533000" y="427572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8" name="Line 18"/>
            <p:cNvSpPr/>
            <p:nvPr/>
          </p:nvSpPr>
          <p:spPr>
            <a:xfrm>
              <a:off x="680760" y="434808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69" name="Line 19"/>
            <p:cNvSpPr/>
            <p:nvPr/>
          </p:nvSpPr>
          <p:spPr>
            <a:xfrm>
              <a:off x="3107520" y="434808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70" name="Line 20"/>
            <p:cNvSpPr/>
            <p:nvPr/>
          </p:nvSpPr>
          <p:spPr>
            <a:xfrm>
              <a:off x="4821120" y="434808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71" name="Line 21"/>
            <p:cNvSpPr/>
            <p:nvPr/>
          </p:nvSpPr>
          <p:spPr>
            <a:xfrm>
              <a:off x="7533000" y="434808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2" name="Line 22"/>
            <p:cNvSpPr/>
            <p:nvPr/>
          </p:nvSpPr>
          <p:spPr>
            <a:xfrm>
              <a:off x="680760" y="442224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73" name="Line 23"/>
            <p:cNvSpPr/>
            <p:nvPr/>
          </p:nvSpPr>
          <p:spPr>
            <a:xfrm>
              <a:off x="3107520" y="442224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74" name="Line 24"/>
            <p:cNvSpPr/>
            <p:nvPr/>
          </p:nvSpPr>
          <p:spPr>
            <a:xfrm>
              <a:off x="4821120" y="442224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75" name="Line 25"/>
            <p:cNvSpPr/>
            <p:nvPr/>
          </p:nvSpPr>
          <p:spPr>
            <a:xfrm>
              <a:off x="7533000" y="442224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pic>
          <p:nvPicPr>
            <p:cNvPr id="76" name="Picture 75"/>
            <p:cNvPicPr/>
            <p:nvPr/>
          </p:nvPicPr>
          <p:blipFill>
            <a:blip r:embed="rId3"/>
            <a:stretch/>
          </p:blipFill>
          <p:spPr>
            <a:xfrm>
              <a:off x="3357360" y="4991760"/>
              <a:ext cx="981720" cy="82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/>
            <p:cNvPicPr/>
            <p:nvPr/>
          </p:nvPicPr>
          <p:blipFill>
            <a:blip r:embed="rId4"/>
            <a:stretch/>
          </p:blipFill>
          <p:spPr>
            <a:xfrm>
              <a:off x="1064520" y="4991760"/>
              <a:ext cx="1057320" cy="71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/>
            <p:cNvPicPr/>
            <p:nvPr/>
          </p:nvPicPr>
          <p:blipFill>
            <a:blip r:embed="rId5"/>
            <a:stretch/>
          </p:blipFill>
          <p:spPr>
            <a:xfrm>
              <a:off x="5526000" y="5005800"/>
              <a:ext cx="1053000" cy="1057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/>
            <p:cNvPicPr/>
            <p:nvPr/>
          </p:nvPicPr>
          <p:blipFill>
            <a:blip r:embed="rId3"/>
            <a:stretch/>
          </p:blipFill>
          <p:spPr>
            <a:xfrm>
              <a:off x="7533000" y="4991760"/>
              <a:ext cx="982080" cy="822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Line 26"/>
            <p:cNvSpPr/>
            <p:nvPr/>
          </p:nvSpPr>
          <p:spPr>
            <a:xfrm flipH="1">
              <a:off x="2194560" y="3422520"/>
              <a:ext cx="897120" cy="42804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81" name="Line 27"/>
            <p:cNvSpPr/>
            <p:nvPr/>
          </p:nvSpPr>
          <p:spPr>
            <a:xfrm>
              <a:off x="3963600" y="3565800"/>
              <a:ext cx="1440" cy="357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82" name="Line 28"/>
            <p:cNvSpPr/>
            <p:nvPr/>
          </p:nvSpPr>
          <p:spPr>
            <a:xfrm>
              <a:off x="5178600" y="3565800"/>
              <a:ext cx="1440" cy="357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83" name="Line 29"/>
            <p:cNvSpPr/>
            <p:nvPr/>
          </p:nvSpPr>
          <p:spPr>
            <a:xfrm>
              <a:off x="5961960" y="3350160"/>
              <a:ext cx="1356480" cy="4284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85" name="CustomShape 31"/>
            <p:cNvSpPr/>
            <p:nvPr/>
          </p:nvSpPr>
          <p:spPr>
            <a:xfrm>
              <a:off x="644400" y="4555984"/>
              <a:ext cx="1856880" cy="21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1</a:t>
              </a:r>
              <a:endParaRPr b="1" dirty="0"/>
            </a:p>
          </p:txBody>
        </p:sp>
        <p:sp>
          <p:nvSpPr>
            <p:cNvPr id="86" name="CustomShape 32"/>
            <p:cNvSpPr/>
            <p:nvPr/>
          </p:nvSpPr>
          <p:spPr>
            <a:xfrm>
              <a:off x="2555776" y="4555984"/>
              <a:ext cx="2345040" cy="30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2</a:t>
              </a:r>
              <a:endParaRPr b="1" dirty="0"/>
            </a:p>
          </p:txBody>
        </p:sp>
        <p:sp>
          <p:nvSpPr>
            <p:cNvPr id="87" name="CustomShape 33"/>
            <p:cNvSpPr/>
            <p:nvPr/>
          </p:nvSpPr>
          <p:spPr>
            <a:xfrm>
              <a:off x="4932040" y="4555984"/>
              <a:ext cx="191952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3</a:t>
              </a:r>
              <a:endParaRPr b="1" dirty="0"/>
            </a:p>
          </p:txBody>
        </p:sp>
        <p:sp>
          <p:nvSpPr>
            <p:cNvPr id="88" name="CustomShape 34"/>
            <p:cNvSpPr/>
            <p:nvPr/>
          </p:nvSpPr>
          <p:spPr>
            <a:xfrm>
              <a:off x="6948264" y="4555984"/>
              <a:ext cx="211356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4</a:t>
              </a:r>
              <a:endParaRPr b="1" dirty="0"/>
            </a:p>
          </p:txBody>
        </p:sp>
        <p:sp>
          <p:nvSpPr>
            <p:cNvPr id="89" name="CustomShape 35"/>
            <p:cNvSpPr/>
            <p:nvPr/>
          </p:nvSpPr>
          <p:spPr>
            <a:xfrm>
              <a:off x="251760" y="1696040"/>
              <a:ext cx="216000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/>
              <a:r>
                <a:rPr lang="en-GB" sz="1700" b="1" dirty="0">
                  <a:ea typeface="Arial"/>
                </a:rPr>
                <a:t>CATH-Gene3D Superfamily</a:t>
              </a:r>
              <a:endParaRPr dirty="0"/>
            </a:p>
          </p:txBody>
        </p:sp>
        <p:sp>
          <p:nvSpPr>
            <p:cNvPr id="90" name="CustomShape 36"/>
            <p:cNvSpPr/>
            <p:nvPr/>
          </p:nvSpPr>
          <p:spPr>
            <a:xfrm>
              <a:off x="-111648" y="2527199"/>
              <a:ext cx="2930685" cy="9291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i="1" dirty="0"/>
                <a:t>Each colour denotes a unique function/sub-</a:t>
              </a:r>
              <a:r>
                <a:rPr lang="en-GB" i="1" dirty="0" smtClean="0"/>
                <a:t>function</a:t>
              </a:r>
              <a:endParaRPr sz="3000" dirty="0"/>
            </a:p>
          </p:txBody>
        </p:sp>
        <p:sp>
          <p:nvSpPr>
            <p:cNvPr id="91" name="Line 37"/>
            <p:cNvSpPr/>
            <p:nvPr/>
          </p:nvSpPr>
          <p:spPr>
            <a:xfrm>
              <a:off x="3538440" y="1567080"/>
              <a:ext cx="160344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92" name="Line 38"/>
            <p:cNvSpPr/>
            <p:nvPr/>
          </p:nvSpPr>
          <p:spPr>
            <a:xfrm>
              <a:off x="3741840" y="164088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93" name="Line 39"/>
            <p:cNvSpPr/>
            <p:nvPr/>
          </p:nvSpPr>
          <p:spPr>
            <a:xfrm>
              <a:off x="3809160" y="1715040"/>
              <a:ext cx="160380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94" name="Line 40"/>
            <p:cNvSpPr/>
            <p:nvPr/>
          </p:nvSpPr>
          <p:spPr>
            <a:xfrm>
              <a:off x="3403080" y="1788840"/>
              <a:ext cx="20080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5" name="Line 41"/>
            <p:cNvSpPr/>
            <p:nvPr/>
          </p:nvSpPr>
          <p:spPr>
            <a:xfrm>
              <a:off x="3606480" y="1861200"/>
              <a:ext cx="200808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96" name="Line 42"/>
            <p:cNvSpPr/>
            <p:nvPr/>
          </p:nvSpPr>
          <p:spPr>
            <a:xfrm>
              <a:off x="3741840" y="2231280"/>
              <a:ext cx="11977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7" name="Line 43"/>
            <p:cNvSpPr/>
            <p:nvPr/>
          </p:nvSpPr>
          <p:spPr>
            <a:xfrm>
              <a:off x="3944880" y="1494720"/>
              <a:ext cx="86076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8" name="Line 44"/>
            <p:cNvSpPr/>
            <p:nvPr/>
          </p:nvSpPr>
          <p:spPr>
            <a:xfrm>
              <a:off x="3538440" y="193680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99" name="Line 45"/>
            <p:cNvSpPr/>
            <p:nvPr/>
          </p:nvSpPr>
          <p:spPr>
            <a:xfrm>
              <a:off x="3741840" y="2009520"/>
              <a:ext cx="160344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0" name="Line 46"/>
            <p:cNvSpPr/>
            <p:nvPr/>
          </p:nvSpPr>
          <p:spPr>
            <a:xfrm>
              <a:off x="3809160" y="208476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01" name="Line 47"/>
            <p:cNvSpPr/>
            <p:nvPr/>
          </p:nvSpPr>
          <p:spPr>
            <a:xfrm>
              <a:off x="3403080" y="2157120"/>
              <a:ext cx="20080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2" name="Line 48"/>
            <p:cNvSpPr/>
            <p:nvPr/>
          </p:nvSpPr>
          <p:spPr>
            <a:xfrm>
              <a:off x="3606480" y="2231280"/>
              <a:ext cx="200808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103" name="Line 49"/>
            <p:cNvSpPr/>
            <p:nvPr/>
          </p:nvSpPr>
          <p:spPr>
            <a:xfrm>
              <a:off x="3606480" y="230508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04" name="Line 50"/>
            <p:cNvSpPr/>
            <p:nvPr/>
          </p:nvSpPr>
          <p:spPr>
            <a:xfrm>
              <a:off x="3809160" y="2379240"/>
              <a:ext cx="160380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5" name="Line 51"/>
            <p:cNvSpPr/>
            <p:nvPr/>
          </p:nvSpPr>
          <p:spPr>
            <a:xfrm>
              <a:off x="3538440" y="245340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06" name="Line 52"/>
            <p:cNvSpPr/>
            <p:nvPr/>
          </p:nvSpPr>
          <p:spPr>
            <a:xfrm>
              <a:off x="3472200" y="252720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07" name="Line 53"/>
            <p:cNvSpPr/>
            <p:nvPr/>
          </p:nvSpPr>
          <p:spPr>
            <a:xfrm>
              <a:off x="3741840" y="2599560"/>
              <a:ext cx="119772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108" name="Line 54"/>
            <p:cNvSpPr/>
            <p:nvPr/>
          </p:nvSpPr>
          <p:spPr>
            <a:xfrm>
              <a:off x="3862440" y="2662560"/>
              <a:ext cx="160380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9" name="Line 55"/>
            <p:cNvSpPr/>
            <p:nvPr/>
          </p:nvSpPr>
          <p:spPr>
            <a:xfrm>
              <a:off x="3458160" y="2736360"/>
              <a:ext cx="2008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10" name="Line 56"/>
            <p:cNvSpPr/>
            <p:nvPr/>
          </p:nvSpPr>
          <p:spPr>
            <a:xfrm>
              <a:off x="3593520" y="303228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11" name="Line 57"/>
            <p:cNvSpPr/>
            <p:nvPr/>
          </p:nvSpPr>
          <p:spPr>
            <a:xfrm>
              <a:off x="3527280" y="3104640"/>
              <a:ext cx="20743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12" name="Line 58"/>
            <p:cNvSpPr/>
            <p:nvPr/>
          </p:nvSpPr>
          <p:spPr>
            <a:xfrm>
              <a:off x="3796560" y="3178440"/>
              <a:ext cx="119772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pic>
          <p:nvPicPr>
            <p:cNvPr id="113" name="Picture 112"/>
            <p:cNvPicPr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918689" y="1955807"/>
              <a:ext cx="881509" cy="7805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/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007084" y="2693465"/>
              <a:ext cx="978640" cy="83777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" name="Line 59"/>
            <p:cNvSpPr/>
            <p:nvPr/>
          </p:nvSpPr>
          <p:spPr>
            <a:xfrm flipV="1">
              <a:off x="3730320" y="2803804"/>
              <a:ext cx="21614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16" name="Line 60"/>
            <p:cNvSpPr/>
            <p:nvPr/>
          </p:nvSpPr>
          <p:spPr>
            <a:xfrm>
              <a:off x="3838680" y="296748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17" name="Line 61"/>
            <p:cNvSpPr/>
            <p:nvPr/>
          </p:nvSpPr>
          <p:spPr>
            <a:xfrm>
              <a:off x="3783960" y="2885760"/>
              <a:ext cx="160344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pic>
          <p:nvPicPr>
            <p:cNvPr id="118" name="Picture 117"/>
            <p:cNvPicPr/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012944" y="1268760"/>
              <a:ext cx="923760" cy="870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" name="Line 62"/>
            <p:cNvSpPr/>
            <p:nvPr/>
          </p:nvSpPr>
          <p:spPr>
            <a:xfrm>
              <a:off x="3838680" y="3251160"/>
              <a:ext cx="15217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20" name="Line 63"/>
            <p:cNvSpPr/>
            <p:nvPr/>
          </p:nvSpPr>
          <p:spPr>
            <a:xfrm>
              <a:off x="3823200" y="332640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21" name="Line 64"/>
            <p:cNvSpPr/>
            <p:nvPr/>
          </p:nvSpPr>
          <p:spPr>
            <a:xfrm>
              <a:off x="3892680" y="3391200"/>
              <a:ext cx="86076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pic>
          <p:nvPicPr>
            <p:cNvPr id="122" name="Picture 121"/>
            <p:cNvPicPr/>
            <p:nvPr/>
          </p:nvPicPr>
          <p:blipFill>
            <a:blip r:embed="rId6"/>
            <a:stretch/>
          </p:blipFill>
          <p:spPr>
            <a:xfrm>
              <a:off x="3539880" y="5796000"/>
              <a:ext cx="673920" cy="536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/>
            <p:cNvPicPr/>
            <p:nvPr/>
          </p:nvPicPr>
          <p:blipFill>
            <a:blip r:embed="rId7"/>
            <a:stretch/>
          </p:blipFill>
          <p:spPr>
            <a:xfrm>
              <a:off x="7783200" y="5818320"/>
              <a:ext cx="682920" cy="58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/>
            <p:cNvPicPr/>
            <p:nvPr/>
          </p:nvPicPr>
          <p:blipFill>
            <a:blip r:embed="rId8"/>
            <a:stretch/>
          </p:blipFill>
          <p:spPr>
            <a:xfrm>
              <a:off x="1200960" y="5781960"/>
              <a:ext cx="583920" cy="55224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6" name="Straight Connector 125"/>
            <p:cNvCxnSpPr/>
            <p:nvPr/>
          </p:nvCxnSpPr>
          <p:spPr>
            <a:xfrm flipV="1">
              <a:off x="5667840" y="1640880"/>
              <a:ext cx="1280424" cy="59040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667840" y="2379240"/>
              <a:ext cx="2115360" cy="74160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961960" y="2803804"/>
              <a:ext cx="986304" cy="228476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CustomShape 30"/>
          <p:cNvSpPr/>
          <p:nvPr/>
        </p:nvSpPr>
        <p:spPr>
          <a:xfrm>
            <a:off x="94201" y="4951159"/>
            <a:ext cx="9049799" cy="192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5100" rIns="67500" bIns="35100"/>
          <a:lstStyle/>
          <a:p>
            <a:pPr lvl="2" algn="r">
              <a:lnSpc>
                <a:spcPct val="100000"/>
              </a:lnSpc>
            </a:pPr>
            <a:r>
              <a:rPr lang="en-US" sz="900" dirty="0"/>
              <a:t>Lee </a:t>
            </a:r>
            <a:r>
              <a:rPr lang="en-US" sz="900" i="1" dirty="0"/>
              <a:t>et al.</a:t>
            </a:r>
            <a:r>
              <a:rPr lang="en-US" sz="900" dirty="0"/>
              <a:t> NAR (2009), </a:t>
            </a:r>
            <a:r>
              <a:rPr lang="en-US" sz="900" dirty="0" err="1"/>
              <a:t>Rentzsch</a:t>
            </a:r>
            <a:r>
              <a:rPr lang="en-US" sz="900" dirty="0"/>
              <a:t> </a:t>
            </a:r>
            <a:r>
              <a:rPr lang="en-US" sz="900" i="1" dirty="0"/>
              <a:t>et al.</a:t>
            </a:r>
            <a:r>
              <a:rPr lang="en-US" sz="900" dirty="0"/>
              <a:t> BMC Bioinformatics (2013), </a:t>
            </a:r>
            <a:r>
              <a:rPr lang="en-US" sz="900" dirty="0" err="1"/>
              <a:t>Redrovag</a:t>
            </a:r>
            <a:r>
              <a:rPr lang="en-US" sz="900" dirty="0"/>
              <a:t> </a:t>
            </a:r>
            <a:r>
              <a:rPr lang="en-US" sz="900" i="1" dirty="0"/>
              <a:t>et al. </a:t>
            </a:r>
            <a:r>
              <a:rPr lang="en-US" sz="900" dirty="0"/>
              <a:t>Nature Methods (2013) </a:t>
            </a:r>
            <a:r>
              <a:rPr lang="en-US" sz="900" dirty="0"/>
              <a:t>, Sillitoe </a:t>
            </a:r>
            <a:r>
              <a:rPr lang="en-US" sz="900" i="1" dirty="0"/>
              <a:t>et al.</a:t>
            </a:r>
            <a:r>
              <a:rPr lang="en-US" sz="900" dirty="0"/>
              <a:t> NAR (2015), Das </a:t>
            </a:r>
            <a:r>
              <a:rPr lang="en-US" sz="900" i="1" dirty="0"/>
              <a:t>et al.</a:t>
            </a:r>
            <a:r>
              <a:rPr lang="en-US" sz="900" dirty="0"/>
              <a:t> </a:t>
            </a:r>
            <a:r>
              <a:rPr lang="en-US" sz="900" dirty="0"/>
              <a:t>Bioinformatics (2015)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08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97615" y="1268016"/>
            <a:ext cx="754877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Families (</a:t>
            </a:r>
            <a:r>
              <a:rPr lang="en-GB" dirty="0" err="1" smtClean="0"/>
              <a:t>FunFams</a:t>
            </a:r>
            <a:r>
              <a:rPr lang="en-GB" dirty="0" smtClean="0"/>
              <a:t>)</a:t>
            </a:r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3782448" y="1396486"/>
            <a:ext cx="840792" cy="3396655"/>
            <a:chOff x="5043264" y="1861981"/>
            <a:chExt cx="1121056" cy="4528873"/>
          </a:xfrm>
        </p:grpSpPr>
        <p:sp>
          <p:nvSpPr>
            <p:cNvPr id="5" name="Line 41"/>
            <p:cNvSpPr>
              <a:spLocks noChangeShapeType="1"/>
            </p:cNvSpPr>
            <p:nvPr/>
          </p:nvSpPr>
          <p:spPr bwMode="auto">
            <a:xfrm flipV="1">
              <a:off x="5247382" y="3978112"/>
              <a:ext cx="916937" cy="15947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Picture 8" descr="https://upload.wikimedia.org/wikipedia/commons/thumb/7/74/Scissors_icon_black.svg/1280px-Scissors_icon_black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264" y="5644547"/>
              <a:ext cx="448103" cy="7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6149968" y="1861981"/>
              <a:ext cx="14352" cy="2009289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Line 41"/>
            <p:cNvSpPr>
              <a:spLocks noChangeShapeType="1"/>
            </p:cNvSpPr>
            <p:nvPr/>
          </p:nvSpPr>
          <p:spPr bwMode="auto">
            <a:xfrm>
              <a:off x="5242598" y="4038710"/>
              <a:ext cx="31893" cy="1650488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109952" y="1493362"/>
            <a:ext cx="4924861" cy="2893136"/>
            <a:chOff x="2813269" y="1991149"/>
            <a:chExt cx="6566481" cy="3857515"/>
          </a:xfrm>
        </p:grpSpPr>
        <p:sp>
          <p:nvSpPr>
            <p:cNvPr id="11" name="Oval 49"/>
            <p:cNvSpPr>
              <a:spLocks noChangeArrowheads="1"/>
            </p:cNvSpPr>
            <p:nvPr/>
          </p:nvSpPr>
          <p:spPr bwMode="auto">
            <a:xfrm rot="5400000">
              <a:off x="7634608" y="2518987"/>
              <a:ext cx="245580" cy="2487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Oval 50"/>
            <p:cNvSpPr>
              <a:spLocks noChangeArrowheads="1"/>
            </p:cNvSpPr>
            <p:nvPr/>
          </p:nvSpPr>
          <p:spPr bwMode="auto">
            <a:xfrm rot="5400000">
              <a:off x="7636203" y="5078437"/>
              <a:ext cx="242391" cy="248769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srgbClr val="FFFF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Oval 51"/>
            <p:cNvSpPr>
              <a:spLocks noChangeArrowheads="1"/>
            </p:cNvSpPr>
            <p:nvPr/>
          </p:nvSpPr>
          <p:spPr bwMode="auto">
            <a:xfrm rot="5400000">
              <a:off x="7629026" y="3610541"/>
              <a:ext cx="259933" cy="26152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Oval 52"/>
            <p:cNvSpPr>
              <a:spLocks noChangeArrowheads="1"/>
            </p:cNvSpPr>
            <p:nvPr/>
          </p:nvSpPr>
          <p:spPr bwMode="auto">
            <a:xfrm rot="5400000">
              <a:off x="7676069" y="1991149"/>
              <a:ext cx="164252" cy="16425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Oval 53"/>
            <p:cNvSpPr>
              <a:spLocks noChangeArrowheads="1"/>
            </p:cNvSpPr>
            <p:nvPr/>
          </p:nvSpPr>
          <p:spPr bwMode="auto">
            <a:xfrm rot="16200000">
              <a:off x="6839664" y="2167361"/>
              <a:ext cx="382722" cy="384316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Oval 54"/>
            <p:cNvSpPr>
              <a:spLocks noChangeArrowheads="1"/>
            </p:cNvSpPr>
            <p:nvPr/>
          </p:nvSpPr>
          <p:spPr bwMode="auto">
            <a:xfrm rot="5400000">
              <a:off x="6399533" y="3261307"/>
              <a:ext cx="379533" cy="38431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7" name="AutoShape 55"/>
            <p:cNvCxnSpPr>
              <a:cxnSpLocks noChangeShapeType="1"/>
              <a:stCxn id="15" idx="6"/>
              <a:endCxn id="14" idx="4"/>
            </p:cNvCxnSpPr>
            <p:nvPr/>
          </p:nvCxnSpPr>
          <p:spPr bwMode="auto">
            <a:xfrm rot="16200000">
              <a:off x="7304806" y="1800752"/>
              <a:ext cx="99711" cy="644280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56"/>
            <p:cNvCxnSpPr>
              <a:cxnSpLocks noChangeShapeType="1"/>
              <a:stCxn id="16" idx="6"/>
              <a:endCxn id="13" idx="4"/>
            </p:cNvCxnSpPr>
            <p:nvPr/>
          </p:nvCxnSpPr>
          <p:spPr bwMode="auto">
            <a:xfrm rot="16200000" flipH="1">
              <a:off x="7059366" y="3173170"/>
              <a:ext cx="99711" cy="104033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57"/>
            <p:cNvCxnSpPr>
              <a:cxnSpLocks noChangeShapeType="1"/>
              <a:stCxn id="15" idx="2"/>
              <a:endCxn id="11" idx="4"/>
            </p:cNvCxnSpPr>
            <p:nvPr/>
          </p:nvCxnSpPr>
          <p:spPr bwMode="auto">
            <a:xfrm rot="16200000" flipH="1">
              <a:off x="7288033" y="2299451"/>
              <a:ext cx="88632" cy="602444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58"/>
            <p:cNvSpPr>
              <a:spLocks noChangeArrowheads="1"/>
            </p:cNvSpPr>
            <p:nvPr/>
          </p:nvSpPr>
          <p:spPr bwMode="auto">
            <a:xfrm rot="5400000">
              <a:off x="5447513" y="2596328"/>
              <a:ext cx="575678" cy="577271"/>
            </a:xfrm>
            <a:prstGeom prst="ellipse">
              <a:avLst/>
            </a:prstGeom>
            <a:gradFill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AutoShape 59"/>
            <p:cNvCxnSpPr>
              <a:cxnSpLocks noChangeShapeType="1"/>
              <a:stCxn id="20" idx="2"/>
              <a:endCxn id="15" idx="0"/>
            </p:cNvCxnSpPr>
            <p:nvPr/>
          </p:nvCxnSpPr>
          <p:spPr bwMode="auto">
            <a:xfrm rot="5400000" flipH="1" flipV="1">
              <a:off x="6168615" y="1927111"/>
              <a:ext cx="237470" cy="110265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0"/>
            <p:cNvCxnSpPr>
              <a:cxnSpLocks noChangeShapeType="1"/>
              <a:stCxn id="20" idx="6"/>
              <a:endCxn id="16" idx="4"/>
            </p:cNvCxnSpPr>
            <p:nvPr/>
          </p:nvCxnSpPr>
          <p:spPr bwMode="auto">
            <a:xfrm rot="16200000" flipH="1">
              <a:off x="5926077" y="2983223"/>
              <a:ext cx="280473" cy="660587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61"/>
            <p:cNvSpPr>
              <a:spLocks noChangeArrowheads="1"/>
            </p:cNvSpPr>
            <p:nvPr/>
          </p:nvSpPr>
          <p:spPr bwMode="auto">
            <a:xfrm rot="5400000">
              <a:off x="3710117" y="3418382"/>
              <a:ext cx="944047" cy="956804"/>
            </a:xfrm>
            <a:prstGeom prst="ellipse">
              <a:avLst/>
            </a:prstGeom>
            <a:gradFill rotWithShape="1">
              <a:gsLst>
                <a:gs pos="34000">
                  <a:schemeClr val="accent2"/>
                </a:gs>
                <a:gs pos="69000">
                  <a:schemeClr val="accent5"/>
                </a:gs>
                <a:gs pos="0">
                  <a:schemeClr val="accent6"/>
                </a:gs>
                <a:gs pos="100000">
                  <a:schemeClr val="accent3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4" name="AutoShape 62"/>
            <p:cNvCxnSpPr>
              <a:cxnSpLocks noChangeShapeType="1"/>
              <a:stCxn id="23" idx="2"/>
              <a:endCxn id="20" idx="4"/>
            </p:cNvCxnSpPr>
            <p:nvPr/>
          </p:nvCxnSpPr>
          <p:spPr bwMode="auto">
            <a:xfrm rot="5400000" flipH="1" flipV="1">
              <a:off x="4545023" y="2522273"/>
              <a:ext cx="539371" cy="126528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70"/>
            <p:cNvSpPr>
              <a:spLocks noChangeArrowheads="1"/>
            </p:cNvSpPr>
            <p:nvPr/>
          </p:nvSpPr>
          <p:spPr bwMode="auto">
            <a:xfrm rot="5400000">
              <a:off x="5450703" y="5283353"/>
              <a:ext cx="361991" cy="373154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Oval 71"/>
            <p:cNvSpPr>
              <a:spLocks noChangeArrowheads="1"/>
            </p:cNvSpPr>
            <p:nvPr/>
          </p:nvSpPr>
          <p:spPr bwMode="auto">
            <a:xfrm rot="5400000">
              <a:off x="4438882" y="4733989"/>
              <a:ext cx="531026" cy="546972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accent5"/>
                </a:gs>
              </a:gsLst>
              <a:lin ang="0" scaled="0"/>
              <a:tileRect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Oval 72"/>
            <p:cNvSpPr>
              <a:spLocks noChangeArrowheads="1"/>
            </p:cNvSpPr>
            <p:nvPr/>
          </p:nvSpPr>
          <p:spPr bwMode="auto">
            <a:xfrm rot="5400000">
              <a:off x="7659326" y="5654911"/>
              <a:ext cx="191361" cy="196145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8" name="AutoShape 73"/>
            <p:cNvCxnSpPr>
              <a:cxnSpLocks noChangeShapeType="1"/>
              <a:stCxn id="12" idx="4"/>
              <a:endCxn id="25" idx="2"/>
            </p:cNvCxnSpPr>
            <p:nvPr/>
          </p:nvCxnSpPr>
          <p:spPr bwMode="auto">
            <a:xfrm rot="10800000" flipV="1">
              <a:off x="5631880" y="5202845"/>
              <a:ext cx="2001693" cy="85478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74"/>
            <p:cNvCxnSpPr>
              <a:cxnSpLocks noChangeShapeType="1"/>
              <a:stCxn id="27" idx="4"/>
              <a:endCxn id="25" idx="6"/>
            </p:cNvCxnSpPr>
            <p:nvPr/>
          </p:nvCxnSpPr>
          <p:spPr bwMode="auto">
            <a:xfrm rot="10800000">
              <a:off x="5631880" y="5651159"/>
              <a:ext cx="2025399" cy="101481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75"/>
            <p:cNvSpPr>
              <a:spLocks noChangeArrowheads="1"/>
            </p:cNvSpPr>
            <p:nvPr/>
          </p:nvSpPr>
          <p:spPr bwMode="auto">
            <a:xfrm rot="5400000">
              <a:off x="7661718" y="4148743"/>
              <a:ext cx="191361" cy="19774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1" name="AutoShape 76"/>
            <p:cNvCxnSpPr>
              <a:cxnSpLocks noChangeShapeType="1"/>
              <a:stCxn id="35" idx="2"/>
              <a:endCxn id="30" idx="4"/>
            </p:cNvCxnSpPr>
            <p:nvPr/>
          </p:nvCxnSpPr>
          <p:spPr bwMode="auto">
            <a:xfrm rot="5400000" flipH="1" flipV="1">
              <a:off x="7215507" y="3888586"/>
              <a:ext cx="85862" cy="80325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77"/>
            <p:cNvCxnSpPr>
              <a:cxnSpLocks noChangeShapeType="1"/>
              <a:stCxn id="26" idx="6"/>
              <a:endCxn id="25" idx="4"/>
            </p:cNvCxnSpPr>
            <p:nvPr/>
          </p:nvCxnSpPr>
          <p:spPr bwMode="auto">
            <a:xfrm rot="16200000" flipH="1">
              <a:off x="4976883" y="5001615"/>
              <a:ext cx="196266" cy="739986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80"/>
            <p:cNvCxnSpPr>
              <a:cxnSpLocks noChangeShapeType="1"/>
              <a:stCxn id="26" idx="4"/>
              <a:endCxn id="23" idx="6"/>
            </p:cNvCxnSpPr>
            <p:nvPr/>
          </p:nvCxnSpPr>
          <p:spPr bwMode="auto">
            <a:xfrm rot="10800000">
              <a:off x="4182068" y="4369080"/>
              <a:ext cx="249624" cy="63849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Oval 81"/>
            <p:cNvSpPr>
              <a:spLocks noChangeArrowheads="1"/>
            </p:cNvSpPr>
            <p:nvPr/>
          </p:nvSpPr>
          <p:spPr bwMode="auto">
            <a:xfrm rot="5400000">
              <a:off x="7690422" y="4713257"/>
              <a:ext cx="135546" cy="141926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Oval 82"/>
            <p:cNvSpPr>
              <a:spLocks noChangeArrowheads="1"/>
            </p:cNvSpPr>
            <p:nvPr/>
          </p:nvSpPr>
          <p:spPr bwMode="auto">
            <a:xfrm rot="5400000">
              <a:off x="6675413" y="4328143"/>
              <a:ext cx="361991" cy="373154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6" name="AutoShape 83"/>
            <p:cNvCxnSpPr>
              <a:cxnSpLocks noChangeShapeType="1"/>
              <a:stCxn id="34" idx="4"/>
              <a:endCxn id="35" idx="6"/>
            </p:cNvCxnSpPr>
            <p:nvPr/>
          </p:nvCxnSpPr>
          <p:spPr bwMode="auto">
            <a:xfrm rot="10800000">
              <a:off x="6858203" y="4697367"/>
              <a:ext cx="831150" cy="8863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84"/>
            <p:cNvCxnSpPr>
              <a:cxnSpLocks noChangeShapeType="1"/>
              <a:stCxn id="26" idx="2"/>
              <a:endCxn id="35" idx="4"/>
            </p:cNvCxnSpPr>
            <p:nvPr/>
          </p:nvCxnSpPr>
          <p:spPr bwMode="auto">
            <a:xfrm rot="5400000" flipH="1" flipV="1">
              <a:off x="5573225" y="3646354"/>
              <a:ext cx="227119" cy="1966311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85"/>
            <p:cNvSpPr>
              <a:spLocks noChangeArrowheads="1"/>
            </p:cNvSpPr>
            <p:nvPr/>
          </p:nvSpPr>
          <p:spPr bwMode="auto">
            <a:xfrm rot="5400000">
              <a:off x="7651352" y="3093867"/>
              <a:ext cx="192955" cy="191361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9" name="AutoShape 86"/>
            <p:cNvCxnSpPr>
              <a:cxnSpLocks noChangeShapeType="1"/>
              <a:stCxn id="38" idx="4"/>
              <a:endCxn id="16" idx="2"/>
            </p:cNvCxnSpPr>
            <p:nvPr/>
          </p:nvCxnSpPr>
          <p:spPr bwMode="auto">
            <a:xfrm rot="10800000" flipV="1">
              <a:off x="6587661" y="3190628"/>
              <a:ext cx="1062644" cy="74783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 Box 136"/>
            <p:cNvSpPr txBox="1">
              <a:spLocks noChangeArrowheads="1"/>
            </p:cNvSpPr>
            <p:nvPr/>
          </p:nvSpPr>
          <p:spPr bwMode="auto">
            <a:xfrm>
              <a:off x="8022114" y="2212810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1</a:t>
              </a:r>
            </a:p>
          </p:txBody>
        </p:sp>
        <p:sp>
          <p:nvSpPr>
            <p:cNvPr id="41" name="Text Box 137"/>
            <p:cNvSpPr txBox="1">
              <a:spLocks noChangeArrowheads="1"/>
            </p:cNvSpPr>
            <p:nvPr/>
          </p:nvSpPr>
          <p:spPr bwMode="auto">
            <a:xfrm>
              <a:off x="8022114" y="3295592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2</a:t>
              </a:r>
            </a:p>
          </p:txBody>
        </p:sp>
        <p:sp>
          <p:nvSpPr>
            <p:cNvPr id="42" name="Text Box 140"/>
            <p:cNvSpPr txBox="1">
              <a:spLocks noChangeArrowheads="1"/>
            </p:cNvSpPr>
            <p:nvPr/>
          </p:nvSpPr>
          <p:spPr bwMode="auto">
            <a:xfrm>
              <a:off x="8022114" y="4311400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3</a:t>
              </a:r>
            </a:p>
          </p:txBody>
        </p:sp>
        <p:sp>
          <p:nvSpPr>
            <p:cNvPr id="43" name="Text Box 142"/>
            <p:cNvSpPr txBox="1">
              <a:spLocks noChangeArrowheads="1"/>
            </p:cNvSpPr>
            <p:nvPr/>
          </p:nvSpPr>
          <p:spPr bwMode="auto">
            <a:xfrm>
              <a:off x="8022114" y="5324017"/>
              <a:ext cx="1357636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4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 rot="16200000">
              <a:off x="1867711" y="3623453"/>
              <a:ext cx="2383559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+mn-lt"/>
                </a:rPr>
                <a:t>SUPERFAMILY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3201416" y="3869675"/>
              <a:ext cx="3221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83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797615" y="1268016"/>
            <a:ext cx="754877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Specificity Determining Positions (SDPs)</a:t>
            </a:r>
            <a:endParaRPr lang="en-GB" dirty="0"/>
          </a:p>
        </p:txBody>
      </p:sp>
      <p:sp>
        <p:nvSpPr>
          <p:cNvPr id="30" name="CustomShape 14"/>
          <p:cNvSpPr/>
          <p:nvPr/>
        </p:nvSpPr>
        <p:spPr bwMode="auto">
          <a:xfrm>
            <a:off x="2611636" y="2413397"/>
            <a:ext cx="1051322" cy="29646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7500" tIns="33750" rIns="67500" bIns="33750"/>
          <a:lstStyle/>
          <a:p>
            <a:pPr algn="ctr">
              <a:defRPr/>
            </a:pPr>
            <a:r>
              <a:rPr lang="en-GB" b="1" kern="0" dirty="0" err="1">
                <a:latin typeface="Calibri" panose="020F0502020204030204" pitchFamily="34" charset="0"/>
              </a:rPr>
              <a:t>FunFam</a:t>
            </a:r>
            <a:r>
              <a:rPr lang="en-GB" b="1" kern="0" dirty="0">
                <a:latin typeface="Calibri" panose="020F0502020204030204" pitchFamily="34" charset="0"/>
              </a:rPr>
              <a:t> 1</a:t>
            </a:r>
            <a:endParaRPr sz="1500" b="1" kern="0" dirty="0">
              <a:latin typeface="Calibri" panose="020F0502020204030204" pitchFamily="34" charset="0"/>
            </a:endParaRPr>
          </a:p>
        </p:txBody>
      </p:sp>
      <p:sp>
        <p:nvSpPr>
          <p:cNvPr id="31" name="CustomShape 15"/>
          <p:cNvSpPr/>
          <p:nvPr/>
        </p:nvSpPr>
        <p:spPr bwMode="auto">
          <a:xfrm>
            <a:off x="2611636" y="3511153"/>
            <a:ext cx="1051322" cy="29646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7500" tIns="33750" rIns="67500" bIns="33750"/>
          <a:lstStyle/>
          <a:p>
            <a:pPr algn="ctr">
              <a:defRPr/>
            </a:pPr>
            <a:r>
              <a:rPr lang="en-GB" b="1" kern="0" dirty="0" err="1">
                <a:latin typeface="Calibri" panose="020F0502020204030204" pitchFamily="34" charset="0"/>
              </a:rPr>
              <a:t>FunFam</a:t>
            </a:r>
            <a:r>
              <a:rPr lang="en-GB" b="1" kern="0" dirty="0">
                <a:latin typeface="Calibri" panose="020F0502020204030204" pitchFamily="34" charset="0"/>
              </a:rPr>
              <a:t> 2</a:t>
            </a:r>
            <a:endParaRPr sz="1500" b="1" kern="0" dirty="0">
              <a:latin typeface="Calibri" panose="020F0502020204030204" pitchFamily="34" charset="0"/>
            </a:endParaRPr>
          </a:p>
        </p:txBody>
      </p:sp>
      <p:sp>
        <p:nvSpPr>
          <p:cNvPr id="32" name="Oval 53"/>
          <p:cNvSpPr>
            <a:spLocks noChangeArrowheads="1"/>
          </p:cNvSpPr>
          <p:nvPr/>
        </p:nvSpPr>
        <p:spPr bwMode="auto">
          <a:xfrm rot="16200000">
            <a:off x="2193131" y="2466380"/>
            <a:ext cx="285750" cy="286941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rot="10800000"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Oval 54"/>
          <p:cNvSpPr>
            <a:spLocks noChangeArrowheads="1"/>
          </p:cNvSpPr>
          <p:nvPr/>
        </p:nvSpPr>
        <p:spPr bwMode="auto">
          <a:xfrm rot="5400000">
            <a:off x="2206228" y="3545086"/>
            <a:ext cx="283369" cy="286941"/>
          </a:xfrm>
          <a:prstGeom prst="ellipse">
            <a:avLst/>
          </a:prstGeom>
          <a:solidFill>
            <a:schemeClr val="accent3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Oval 58"/>
          <p:cNvSpPr>
            <a:spLocks noChangeArrowheads="1"/>
          </p:cNvSpPr>
          <p:nvPr/>
        </p:nvSpPr>
        <p:spPr bwMode="auto">
          <a:xfrm rot="5400000">
            <a:off x="1353146" y="2928938"/>
            <a:ext cx="431006" cy="431006"/>
          </a:xfrm>
          <a:prstGeom prst="ellipse">
            <a:avLst/>
          </a:prstGeom>
          <a:gradFill rotWithShape="1">
            <a:gsLst>
              <a:gs pos="0">
                <a:schemeClr val="accent5"/>
              </a:gs>
              <a:gs pos="100000">
                <a:schemeClr val="accent3"/>
              </a:gs>
            </a:gsLst>
            <a:lin ang="0" scaled="1"/>
          </a:gra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35" name="AutoShape 59"/>
          <p:cNvCxnSpPr>
            <a:cxnSpLocks noChangeShapeType="1"/>
            <a:stCxn id="34" idx="2"/>
            <a:endCxn id="32" idx="0"/>
          </p:cNvCxnSpPr>
          <p:nvPr/>
        </p:nvCxnSpPr>
        <p:spPr bwMode="auto">
          <a:xfrm rot="5400000" flipH="1" flipV="1">
            <a:off x="1720775" y="2457119"/>
            <a:ext cx="319812" cy="624056"/>
          </a:xfrm>
          <a:prstGeom prst="bentConnector2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60"/>
          <p:cNvCxnSpPr>
            <a:cxnSpLocks noChangeShapeType="1"/>
            <a:stCxn id="34" idx="6"/>
            <a:endCxn id="33" idx="4"/>
          </p:cNvCxnSpPr>
          <p:nvPr/>
        </p:nvCxnSpPr>
        <p:spPr bwMode="auto">
          <a:xfrm rot="16200000" flipH="1">
            <a:off x="1721748" y="3206083"/>
            <a:ext cx="329159" cy="635345"/>
          </a:xfrm>
          <a:prstGeom prst="bentConnector2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1948459" y="2387203"/>
            <a:ext cx="11906" cy="1500188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GB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Picture 8" descr="https://upload.wikimedia.org/wikipedia/commons/thumb/7/74/Scissors_icon_black.svg/1280px-Scissors_icon_blac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81129" y="3905138"/>
            <a:ext cx="557354" cy="33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901208" y="1953816"/>
            <a:ext cx="238125" cy="2102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6254948" y="1953816"/>
            <a:ext cx="238125" cy="2102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6707386" y="1953816"/>
            <a:ext cx="208360" cy="1202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11"/>
          <p:cNvSpPr/>
          <p:nvPr/>
        </p:nvSpPr>
        <p:spPr bwMode="auto">
          <a:xfrm>
            <a:off x="6707386" y="3156346"/>
            <a:ext cx="208360" cy="9001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/>
          <p:cNvSpPr/>
          <p:nvPr/>
        </p:nvSpPr>
        <p:spPr bwMode="auto">
          <a:xfrm>
            <a:off x="6943130" y="3155156"/>
            <a:ext cx="208360" cy="901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13"/>
          <p:cNvSpPr/>
          <p:nvPr/>
        </p:nvSpPr>
        <p:spPr bwMode="auto">
          <a:xfrm>
            <a:off x="5357217" y="3155156"/>
            <a:ext cx="207169" cy="901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 bwMode="auto">
          <a:xfrm>
            <a:off x="5357217" y="1952626"/>
            <a:ext cx="208360" cy="1202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 flipV="1">
            <a:off x="3692724" y="3152776"/>
            <a:ext cx="3908822" cy="119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GB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CustomShape 6"/>
          <p:cNvSpPr/>
          <p:nvPr/>
        </p:nvSpPr>
        <p:spPr bwMode="auto">
          <a:xfrm>
            <a:off x="4641652" y="1404938"/>
            <a:ext cx="2308622" cy="198834"/>
          </a:xfrm>
          <a:prstGeom prst="rect">
            <a:avLst/>
          </a:prstGeom>
          <a:noFill/>
          <a:ln w="25560">
            <a:noFill/>
            <a:round/>
          </a:ln>
          <a:effectLst/>
        </p:spPr>
        <p:txBody>
          <a:bodyPr lIns="67500" tIns="33750" rIns="67500" bIns="33750" anchor="ctr"/>
          <a:lstStyle/>
          <a:p>
            <a:pPr algn="ctr">
              <a:defRPr/>
            </a:pP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Conserved Positions</a:t>
            </a:r>
            <a:endParaRPr sz="1400" kern="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CustomShape 12"/>
          <p:cNvSpPr/>
          <p:nvPr/>
        </p:nvSpPr>
        <p:spPr bwMode="auto">
          <a:xfrm>
            <a:off x="4273749" y="4421982"/>
            <a:ext cx="3436144" cy="283369"/>
          </a:xfrm>
          <a:prstGeom prst="rect">
            <a:avLst/>
          </a:prstGeom>
          <a:noFill/>
          <a:ln w="25560">
            <a:noFill/>
            <a:round/>
          </a:ln>
          <a:effectLst/>
        </p:spPr>
        <p:txBody>
          <a:bodyPr lIns="67500" tIns="33750" rIns="67500" bIns="33750" anchor="ctr"/>
          <a:lstStyle/>
          <a:p>
            <a:pPr algn="ctr">
              <a:defRPr/>
            </a:pP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GB" kern="0" dirty="0" err="1">
                <a:solidFill>
                  <a:srgbClr val="000000"/>
                </a:solidFill>
                <a:latin typeface="Calibri" panose="020F0502020204030204" pitchFamily="34" charset="0"/>
              </a:rPr>
              <a:t>pecificity</a:t>
            </a: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 D</a:t>
            </a:r>
            <a:r>
              <a:rPr lang="en-GB" kern="0" dirty="0" err="1">
                <a:solidFill>
                  <a:srgbClr val="000000"/>
                </a:solidFill>
                <a:latin typeface="Calibri" panose="020F0502020204030204" pitchFamily="34" charset="0"/>
              </a:rPr>
              <a:t>etermining</a:t>
            </a: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 Positions</a:t>
            </a:r>
            <a:endParaRPr sz="1400" kern="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5005983" y="1603771"/>
            <a:ext cx="0" cy="27265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6356152" y="1603771"/>
            <a:ext cx="0" cy="27265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>
            <a:off x="5465564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801446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7044333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20630" y="2609241"/>
            <a:ext cx="36112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81750" y="2318017"/>
            <a:ext cx="0" cy="29122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081750" y="2318018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37297" y="2166343"/>
            <a:ext cx="0" cy="29728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337296" y="2166342"/>
            <a:ext cx="237287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37296" y="2467324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81750" y="2609241"/>
            <a:ext cx="0" cy="25411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081750" y="2863353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337297" y="2725342"/>
            <a:ext cx="233671" cy="37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37297" y="3031930"/>
            <a:ext cx="2236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37297" y="2725718"/>
            <a:ext cx="0" cy="30621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720630" y="3687480"/>
            <a:ext cx="36112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081750" y="3453406"/>
            <a:ext cx="0" cy="430538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081750" y="3453407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37296" y="3301732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337296" y="3602363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081750" y="3880014"/>
            <a:ext cx="512277" cy="393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337297" y="3303091"/>
            <a:ext cx="0" cy="30063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 bwMode="auto">
          <a:xfrm>
            <a:off x="4636890" y="1963341"/>
            <a:ext cx="2921794" cy="2089547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ACPRLDVDSAQ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ACPR-EVDCAV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GCPRIEVDSAR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GCGRIEVDSAD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ACGKLEIDAIP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ACAKLE-DCIP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GCRKKELDAIP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74241" y="4935751"/>
            <a:ext cx="2769759" cy="2077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2" algn="r">
              <a:lnSpc>
                <a:spcPct val="100000"/>
              </a:lnSpc>
            </a:pPr>
            <a:r>
              <a:rPr lang="en-US" sz="900" dirty="0"/>
              <a:t>Das </a:t>
            </a:r>
            <a:r>
              <a:rPr lang="en-US" sz="900" i="1" dirty="0"/>
              <a:t>et al.</a:t>
            </a:r>
            <a:r>
              <a:rPr lang="en-US" sz="900" dirty="0"/>
              <a:t> Bioinformatics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9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the </a:t>
            </a:r>
            <a:r>
              <a:rPr lang="en-US" dirty="0" err="1" smtClean="0"/>
              <a:t>FunFams</a:t>
            </a:r>
            <a:r>
              <a:rPr lang="en-US" dirty="0" smtClean="0"/>
              <a:t> correspond to what we already know about functionally important residues?</a:t>
            </a:r>
          </a:p>
          <a:p>
            <a:endParaRPr lang="en-US" dirty="0" smtClean="0"/>
          </a:p>
          <a:p>
            <a:r>
              <a:rPr lang="en-US" dirty="0" smtClean="0"/>
              <a:t>Can we use them to predict functional annotations </a:t>
            </a:r>
            <a:r>
              <a:rPr lang="en-US" dirty="0"/>
              <a:t>(</a:t>
            </a:r>
            <a:r>
              <a:rPr lang="en-US" dirty="0" smtClean="0"/>
              <a:t>blind test)?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if they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err="1"/>
              <a:t>FunFams</a:t>
            </a:r>
            <a:r>
              <a:rPr lang="en-US" sz="3000" dirty="0"/>
              <a:t> are structurally and functionally coherent</a:t>
            </a:r>
            <a:endParaRPr lang="en-US" sz="3000" dirty="0"/>
          </a:p>
        </p:txBody>
      </p:sp>
      <p:pic>
        <p:nvPicPr>
          <p:cNvPr id="4" name="Picture 17" descr="4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39" y="1943743"/>
            <a:ext cx="4482704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2217082" y="4717952"/>
            <a:ext cx="631870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/>
            <a:r>
              <a:rPr lang="en-GB" altLang="en-US" sz="1400" i="1" dirty="0" err="1">
                <a:latin typeface="+mn-lt"/>
              </a:rPr>
              <a:t>Dessailly</a:t>
            </a:r>
            <a:r>
              <a:rPr lang="en-GB" altLang="en-US" sz="1400" i="1" dirty="0">
                <a:latin typeface="+mn-lt"/>
              </a:rPr>
              <a:t> </a:t>
            </a:r>
            <a:r>
              <a:rPr lang="en-GB" altLang="en-US" sz="1400" i="1" dirty="0">
                <a:latin typeface="+mn-lt"/>
              </a:rPr>
              <a:t>et al</a:t>
            </a:r>
            <a:r>
              <a:rPr lang="en-GB" altLang="en-US" sz="1400" i="1" dirty="0">
                <a:latin typeface="+mn-lt"/>
              </a:rPr>
              <a:t>., </a:t>
            </a:r>
            <a:r>
              <a:rPr lang="en-GB" sz="1400" dirty="0" err="1">
                <a:latin typeface="+mn-lt"/>
              </a:rPr>
              <a:t>Biochim</a:t>
            </a:r>
            <a:r>
              <a:rPr lang="en-GB" sz="1400" dirty="0">
                <a:latin typeface="+mn-lt"/>
              </a:rPr>
              <a:t> </a:t>
            </a:r>
            <a:r>
              <a:rPr lang="en-GB" sz="1400" dirty="0" err="1">
                <a:latin typeface="+mn-lt"/>
              </a:rPr>
              <a:t>Biophys</a:t>
            </a:r>
            <a:r>
              <a:rPr lang="en-GB" sz="1400" dirty="0">
                <a:latin typeface="+mn-lt"/>
              </a:rPr>
              <a:t> </a:t>
            </a:r>
            <a:r>
              <a:rPr lang="en-GB" sz="1400" dirty="0" err="1">
                <a:latin typeface="+mn-lt"/>
              </a:rPr>
              <a:t>Acta</a:t>
            </a:r>
            <a:r>
              <a:rPr lang="en-GB" sz="1400" dirty="0">
                <a:latin typeface="+mn-lt"/>
              </a:rPr>
              <a:t>.</a:t>
            </a:r>
            <a:r>
              <a:rPr lang="en-GB" altLang="en-US" sz="1400" i="1" dirty="0">
                <a:latin typeface="+mn-lt"/>
              </a:rPr>
              <a:t> </a:t>
            </a:r>
            <a:r>
              <a:rPr lang="en-GB" altLang="en-US" sz="1400" i="1" dirty="0">
                <a:latin typeface="+mn-lt"/>
              </a:rPr>
              <a:t>(2013</a:t>
            </a:r>
            <a:r>
              <a:rPr lang="en-GB" altLang="en-US" sz="1400" i="1" dirty="0">
                <a:latin typeface="+mn-lt"/>
              </a:rPr>
              <a:t>)</a:t>
            </a:r>
            <a:endParaRPr lang="en-GB" altLang="en-US" sz="14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230" y="3119334"/>
            <a:ext cx="429573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Multiple Sequence Alignment of </a:t>
            </a:r>
            <a:r>
              <a:rPr lang="en-US" dirty="0" err="1" smtClean="0"/>
              <a:t>FunFam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48102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35028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19345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3465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31520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48563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7457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96556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0552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87146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11384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232464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17218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36060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41895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20771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59997" y="1360783"/>
            <a:ext cx="7938990" cy="3083162"/>
            <a:chOff x="746663" y="1814378"/>
            <a:chExt cx="10585320" cy="4110882"/>
          </a:xfrm>
        </p:grpSpPr>
        <p:pic>
          <p:nvPicPr>
            <p:cNvPr id="6" name="Picture 68" descr="1ileA01_csa_scorecons0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63" y="2172956"/>
              <a:ext cx="4295248" cy="375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Callout 3 7"/>
            <p:cNvSpPr/>
            <p:nvPr/>
          </p:nvSpPr>
          <p:spPr>
            <a:xfrm>
              <a:off x="767561" y="1814378"/>
              <a:ext cx="1590943" cy="655967"/>
            </a:xfrm>
            <a:prstGeom prst="borderCallout3">
              <a:avLst>
                <a:gd name="adj1" fmla="val 52793"/>
                <a:gd name="adj2" fmla="val -6579"/>
                <a:gd name="adj3" fmla="val 52793"/>
                <a:gd name="adj4" fmla="val -16667"/>
                <a:gd name="adj5" fmla="val 164000"/>
                <a:gd name="adj6" fmla="val -16667"/>
                <a:gd name="adj7" fmla="val 258708"/>
                <a:gd name="adj8" fmla="val 9429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Active Site</a:t>
              </a:r>
            </a:p>
            <a:p>
              <a:pPr algn="ctr"/>
              <a:r>
                <a:rPr lang="en-US" dirty="0" smtClean="0"/>
                <a:t>(CSA)</a:t>
              </a:r>
              <a:endParaRPr lang="en-US" dirty="0"/>
            </a:p>
          </p:txBody>
        </p:sp>
        <p:sp>
          <p:nvSpPr>
            <p:cNvPr id="9" name="Line Callout 3 8"/>
            <p:cNvSpPr/>
            <p:nvPr/>
          </p:nvSpPr>
          <p:spPr>
            <a:xfrm>
              <a:off x="5050833" y="4800000"/>
              <a:ext cx="2471260" cy="1019967"/>
            </a:xfrm>
            <a:prstGeom prst="borderCallout3">
              <a:avLst>
                <a:gd name="adj1" fmla="val 52793"/>
                <a:gd name="adj2" fmla="val -6579"/>
                <a:gd name="adj3" fmla="val 52793"/>
                <a:gd name="adj4" fmla="val -16667"/>
                <a:gd name="adj5" fmla="val -9591"/>
                <a:gd name="adj6" fmla="val -38163"/>
                <a:gd name="adj7" fmla="val -10778"/>
                <a:gd name="adj8" fmla="val -6379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Residues in contact with a protein partner</a:t>
              </a:r>
            </a:p>
            <a:p>
              <a:pPr algn="ctr"/>
              <a:r>
                <a:rPr lang="en-US" dirty="0" smtClean="0"/>
                <a:t>(IBIS)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065899" y="2637827"/>
              <a:ext cx="6266084" cy="111654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39" idx="1"/>
            </p:cNvCxnSpPr>
            <p:nvPr/>
          </p:nvCxnSpPr>
          <p:spPr>
            <a:xfrm flipH="1">
              <a:off x="3795935" y="2693654"/>
              <a:ext cx="1269964" cy="725751"/>
            </a:xfrm>
            <a:prstGeom prst="straightConnector1">
              <a:avLst/>
            </a:prstGeom>
            <a:ln w="38100" cmpd="sng">
              <a:headEnd type="none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4479762" y="1350316"/>
            <a:ext cx="3715691" cy="3244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 smtClean="0"/>
              <a:t>Highly conserved alignment positions (</a:t>
            </a:r>
            <a:r>
              <a:rPr lang="en-US" dirty="0" err="1" smtClean="0"/>
              <a:t>scorecons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0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Assessment of automated function prediction methods </a:t>
            </a:r>
          </a:p>
          <a:p>
            <a:r>
              <a:rPr lang="en-US" dirty="0" smtClean="0"/>
              <a:t>3,681 </a:t>
            </a:r>
            <a:r>
              <a:rPr lang="en-US" dirty="0" err="1" smtClean="0"/>
              <a:t>unannotated</a:t>
            </a:r>
            <a:r>
              <a:rPr lang="en-US" dirty="0" smtClean="0"/>
              <a:t> protein sequences (from 18 species)</a:t>
            </a:r>
          </a:p>
          <a:p>
            <a:r>
              <a:rPr lang="en-US" dirty="0" smtClean="0"/>
              <a:t>126 methods provided predictions of functional annotation</a:t>
            </a:r>
          </a:p>
          <a:p>
            <a:r>
              <a:rPr lang="en-US" dirty="0" smtClean="0"/>
              <a:t>Results assessed independently</a:t>
            </a:r>
            <a:endParaRPr lang="en-US" baseline="-25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04" y="4562539"/>
            <a:ext cx="8344315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1500" dirty="0"/>
              <a:t>“An </a:t>
            </a:r>
            <a:r>
              <a:rPr lang="en-US" sz="1500" dirty="0"/>
              <a:t>expanded evaluation of protein function prediction methods shows an improvement in </a:t>
            </a:r>
            <a:r>
              <a:rPr lang="en-US" sz="1500" dirty="0"/>
              <a:t>accuracy.”</a:t>
            </a:r>
          </a:p>
          <a:p>
            <a:pPr algn="r"/>
            <a:r>
              <a:rPr lang="en-US" sz="1500" dirty="0"/>
              <a:t>- The CAFA Consortium, Genome Research 2015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09" t="8606" r="3333" b="22548"/>
          <a:stretch/>
        </p:blipFill>
        <p:spPr>
          <a:xfrm>
            <a:off x="1135939" y="2876551"/>
            <a:ext cx="6739919" cy="17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0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GO: Semantic Distance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8" t="17276" r="311" b="17426"/>
          <a:stretch/>
        </p:blipFill>
        <p:spPr>
          <a:xfrm>
            <a:off x="3055780" y="2073277"/>
            <a:ext cx="6022854" cy="2979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005039" y="3137931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42918" y="3149502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547488" y="2288075"/>
            <a:ext cx="3193514" cy="859196"/>
          </a:xfrm>
          <a:custGeom>
            <a:avLst/>
            <a:gdLst>
              <a:gd name="connsiteX0" fmla="*/ 971127 w 4258018"/>
              <a:gd name="connsiteY0" fmla="*/ 1120690 h 1145594"/>
              <a:gd name="connsiteX1" fmla="*/ 896425 w 4258018"/>
              <a:gd name="connsiteY1" fmla="*/ 1058430 h 1145594"/>
              <a:gd name="connsiteX2" fmla="*/ 871524 w 4258018"/>
              <a:gd name="connsiteY2" fmla="*/ 1033525 h 1145594"/>
              <a:gd name="connsiteX3" fmla="*/ 834173 w 4258018"/>
              <a:gd name="connsiteY3" fmla="*/ 1008621 h 1145594"/>
              <a:gd name="connsiteX4" fmla="*/ 771921 w 4258018"/>
              <a:gd name="connsiteY4" fmla="*/ 958813 h 1145594"/>
              <a:gd name="connsiteX5" fmla="*/ 734570 w 4258018"/>
              <a:gd name="connsiteY5" fmla="*/ 933908 h 1145594"/>
              <a:gd name="connsiteX6" fmla="*/ 697219 w 4258018"/>
              <a:gd name="connsiteY6" fmla="*/ 896552 h 1145594"/>
              <a:gd name="connsiteX7" fmla="*/ 647418 w 4258018"/>
              <a:gd name="connsiteY7" fmla="*/ 871648 h 1145594"/>
              <a:gd name="connsiteX8" fmla="*/ 522914 w 4258018"/>
              <a:gd name="connsiteY8" fmla="*/ 809387 h 1145594"/>
              <a:gd name="connsiteX9" fmla="*/ 348609 w 4258018"/>
              <a:gd name="connsiteY9" fmla="*/ 722223 h 1145594"/>
              <a:gd name="connsiteX10" fmla="*/ 298808 w 4258018"/>
              <a:gd name="connsiteY10" fmla="*/ 697318 h 1145594"/>
              <a:gd name="connsiteX11" fmla="*/ 136954 w 4258018"/>
              <a:gd name="connsiteY11" fmla="*/ 659962 h 1145594"/>
              <a:gd name="connsiteX12" fmla="*/ 62252 w 4258018"/>
              <a:gd name="connsiteY12" fmla="*/ 635058 h 1145594"/>
              <a:gd name="connsiteX13" fmla="*/ 0 w 4258018"/>
              <a:gd name="connsiteY13" fmla="*/ 585249 h 1145594"/>
              <a:gd name="connsiteX14" fmla="*/ 12450 w 4258018"/>
              <a:gd name="connsiteY14" fmla="*/ 535441 h 1145594"/>
              <a:gd name="connsiteX15" fmla="*/ 99603 w 4258018"/>
              <a:gd name="connsiteY15" fmla="*/ 435824 h 1145594"/>
              <a:gd name="connsiteX16" fmla="*/ 186755 w 4258018"/>
              <a:gd name="connsiteY16" fmla="*/ 348659 h 1145594"/>
              <a:gd name="connsiteX17" fmla="*/ 224106 w 4258018"/>
              <a:gd name="connsiteY17" fmla="*/ 311303 h 1145594"/>
              <a:gd name="connsiteX18" fmla="*/ 273907 w 4258018"/>
              <a:gd name="connsiteY18" fmla="*/ 286399 h 1145594"/>
              <a:gd name="connsiteX19" fmla="*/ 311258 w 4258018"/>
              <a:gd name="connsiteY19" fmla="*/ 261494 h 1145594"/>
              <a:gd name="connsiteX20" fmla="*/ 348609 w 4258018"/>
              <a:gd name="connsiteY20" fmla="*/ 249042 h 1145594"/>
              <a:gd name="connsiteX21" fmla="*/ 435762 w 4258018"/>
              <a:gd name="connsiteY21" fmla="*/ 211686 h 1145594"/>
              <a:gd name="connsiteX22" fmla="*/ 821723 w 4258018"/>
              <a:gd name="connsiteY22" fmla="*/ 199234 h 1145594"/>
              <a:gd name="connsiteX23" fmla="*/ 946226 w 4258018"/>
              <a:gd name="connsiteY23" fmla="*/ 174330 h 1145594"/>
              <a:gd name="connsiteX24" fmla="*/ 1008478 w 4258018"/>
              <a:gd name="connsiteY24" fmla="*/ 161878 h 1145594"/>
              <a:gd name="connsiteX25" fmla="*/ 1058279 w 4258018"/>
              <a:gd name="connsiteY25" fmla="*/ 149425 h 1145594"/>
              <a:gd name="connsiteX26" fmla="*/ 1132981 w 4258018"/>
              <a:gd name="connsiteY26" fmla="*/ 124521 h 1145594"/>
              <a:gd name="connsiteX27" fmla="*/ 1294836 w 4258018"/>
              <a:gd name="connsiteY27" fmla="*/ 99617 h 1145594"/>
              <a:gd name="connsiteX28" fmla="*/ 1469141 w 4258018"/>
              <a:gd name="connsiteY28" fmla="*/ 74713 h 1145594"/>
              <a:gd name="connsiteX29" fmla="*/ 1693247 w 4258018"/>
              <a:gd name="connsiteY29" fmla="*/ 62261 h 1145594"/>
              <a:gd name="connsiteX30" fmla="*/ 1867552 w 4258018"/>
              <a:gd name="connsiteY30" fmla="*/ 49809 h 1145594"/>
              <a:gd name="connsiteX31" fmla="*/ 2054307 w 4258018"/>
              <a:gd name="connsiteY31" fmla="*/ 24904 h 1145594"/>
              <a:gd name="connsiteX32" fmla="*/ 2153909 w 4258018"/>
              <a:gd name="connsiteY32" fmla="*/ 12452 h 1145594"/>
              <a:gd name="connsiteX33" fmla="*/ 2863579 w 4258018"/>
              <a:gd name="connsiteY33" fmla="*/ 0 h 1145594"/>
              <a:gd name="connsiteX34" fmla="*/ 3349143 w 4258018"/>
              <a:gd name="connsiteY34" fmla="*/ 12452 h 1145594"/>
              <a:gd name="connsiteX35" fmla="*/ 3473646 w 4258018"/>
              <a:gd name="connsiteY35" fmla="*/ 49809 h 1145594"/>
              <a:gd name="connsiteX36" fmla="*/ 3510997 w 4258018"/>
              <a:gd name="connsiteY36" fmla="*/ 62261 h 1145594"/>
              <a:gd name="connsiteX37" fmla="*/ 3560798 w 4258018"/>
              <a:gd name="connsiteY37" fmla="*/ 87165 h 1145594"/>
              <a:gd name="connsiteX38" fmla="*/ 3610600 w 4258018"/>
              <a:gd name="connsiteY38" fmla="*/ 99617 h 1145594"/>
              <a:gd name="connsiteX39" fmla="*/ 3685302 w 4258018"/>
              <a:gd name="connsiteY39" fmla="*/ 124521 h 1145594"/>
              <a:gd name="connsiteX40" fmla="*/ 3772454 w 4258018"/>
              <a:gd name="connsiteY40" fmla="*/ 149425 h 1145594"/>
              <a:gd name="connsiteX41" fmla="*/ 3822256 w 4258018"/>
              <a:gd name="connsiteY41" fmla="*/ 174330 h 1145594"/>
              <a:gd name="connsiteX42" fmla="*/ 3921858 w 4258018"/>
              <a:gd name="connsiteY42" fmla="*/ 236590 h 1145594"/>
              <a:gd name="connsiteX43" fmla="*/ 3996560 w 4258018"/>
              <a:gd name="connsiteY43" fmla="*/ 286399 h 1145594"/>
              <a:gd name="connsiteX44" fmla="*/ 4071263 w 4258018"/>
              <a:gd name="connsiteY44" fmla="*/ 361111 h 1145594"/>
              <a:gd name="connsiteX45" fmla="*/ 4096163 w 4258018"/>
              <a:gd name="connsiteY45" fmla="*/ 398468 h 1145594"/>
              <a:gd name="connsiteX46" fmla="*/ 4145965 w 4258018"/>
              <a:gd name="connsiteY46" fmla="*/ 435824 h 1145594"/>
              <a:gd name="connsiteX47" fmla="*/ 4170865 w 4258018"/>
              <a:gd name="connsiteY47" fmla="*/ 485632 h 1145594"/>
              <a:gd name="connsiteX48" fmla="*/ 4195766 w 4258018"/>
              <a:gd name="connsiteY48" fmla="*/ 510537 h 1145594"/>
              <a:gd name="connsiteX49" fmla="*/ 4258018 w 4258018"/>
              <a:gd name="connsiteY49" fmla="*/ 622606 h 1145594"/>
              <a:gd name="connsiteX50" fmla="*/ 4245567 w 4258018"/>
              <a:gd name="connsiteY50" fmla="*/ 809387 h 1145594"/>
              <a:gd name="connsiteX51" fmla="*/ 4145965 w 4258018"/>
              <a:gd name="connsiteY51" fmla="*/ 884100 h 1145594"/>
              <a:gd name="connsiteX52" fmla="*/ 4108614 w 4258018"/>
              <a:gd name="connsiteY52" fmla="*/ 909004 h 1145594"/>
              <a:gd name="connsiteX53" fmla="*/ 4071263 w 4258018"/>
              <a:gd name="connsiteY53" fmla="*/ 996169 h 1145594"/>
              <a:gd name="connsiteX54" fmla="*/ 4046362 w 4258018"/>
              <a:gd name="connsiteY54" fmla="*/ 1070882 h 1145594"/>
              <a:gd name="connsiteX55" fmla="*/ 4046362 w 4258018"/>
              <a:gd name="connsiteY55" fmla="*/ 1145594 h 114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58018" h="1145594">
                <a:moveTo>
                  <a:pt x="971127" y="1120690"/>
                </a:moveTo>
                <a:cubicBezTo>
                  <a:pt x="946226" y="1099937"/>
                  <a:pt x="920818" y="1079777"/>
                  <a:pt x="896425" y="1058430"/>
                </a:cubicBezTo>
                <a:cubicBezTo>
                  <a:pt x="887591" y="1050699"/>
                  <a:pt x="880690" y="1040859"/>
                  <a:pt x="871524" y="1033525"/>
                </a:cubicBezTo>
                <a:cubicBezTo>
                  <a:pt x="859840" y="1024176"/>
                  <a:pt x="846144" y="1017600"/>
                  <a:pt x="834173" y="1008621"/>
                </a:cubicBezTo>
                <a:cubicBezTo>
                  <a:pt x="812914" y="992675"/>
                  <a:pt x="793180" y="974760"/>
                  <a:pt x="771921" y="958813"/>
                </a:cubicBezTo>
                <a:cubicBezTo>
                  <a:pt x="759950" y="949834"/>
                  <a:pt x="746065" y="943489"/>
                  <a:pt x="734570" y="933908"/>
                </a:cubicBezTo>
                <a:cubicBezTo>
                  <a:pt x="721044" y="922634"/>
                  <a:pt x="711547" y="906788"/>
                  <a:pt x="697219" y="896552"/>
                </a:cubicBezTo>
                <a:cubicBezTo>
                  <a:pt x="682117" y="885763"/>
                  <a:pt x="663333" y="881198"/>
                  <a:pt x="647418" y="871648"/>
                </a:cubicBezTo>
                <a:cubicBezTo>
                  <a:pt x="541538" y="808110"/>
                  <a:pt x="611437" y="831520"/>
                  <a:pt x="522914" y="809387"/>
                </a:cubicBezTo>
                <a:cubicBezTo>
                  <a:pt x="410649" y="725176"/>
                  <a:pt x="549907" y="822890"/>
                  <a:pt x="348609" y="722223"/>
                </a:cubicBezTo>
                <a:cubicBezTo>
                  <a:pt x="332009" y="713921"/>
                  <a:pt x="316416" y="703188"/>
                  <a:pt x="298808" y="697318"/>
                </a:cubicBezTo>
                <a:cubicBezTo>
                  <a:pt x="157940" y="650355"/>
                  <a:pt x="245585" y="689593"/>
                  <a:pt x="136954" y="659962"/>
                </a:cubicBezTo>
                <a:cubicBezTo>
                  <a:pt x="111631" y="653055"/>
                  <a:pt x="84091" y="649619"/>
                  <a:pt x="62252" y="635058"/>
                </a:cubicBezTo>
                <a:cubicBezTo>
                  <a:pt x="15134" y="603642"/>
                  <a:pt x="35481" y="620736"/>
                  <a:pt x="0" y="585249"/>
                </a:cubicBezTo>
                <a:cubicBezTo>
                  <a:pt x="4150" y="568646"/>
                  <a:pt x="5709" y="551171"/>
                  <a:pt x="12450" y="535441"/>
                </a:cubicBezTo>
                <a:cubicBezTo>
                  <a:pt x="27891" y="499407"/>
                  <a:pt x="77245" y="458185"/>
                  <a:pt x="99603" y="435824"/>
                </a:cubicBezTo>
                <a:lnTo>
                  <a:pt x="186755" y="348659"/>
                </a:lnTo>
                <a:cubicBezTo>
                  <a:pt x="199205" y="336207"/>
                  <a:pt x="208357" y="319179"/>
                  <a:pt x="224106" y="311303"/>
                </a:cubicBezTo>
                <a:cubicBezTo>
                  <a:pt x="240706" y="303002"/>
                  <a:pt x="257793" y="295609"/>
                  <a:pt x="273907" y="286399"/>
                </a:cubicBezTo>
                <a:cubicBezTo>
                  <a:pt x="286899" y="278974"/>
                  <a:pt x="297874" y="268187"/>
                  <a:pt x="311258" y="261494"/>
                </a:cubicBezTo>
                <a:cubicBezTo>
                  <a:pt x="322996" y="255624"/>
                  <a:pt x="336871" y="254912"/>
                  <a:pt x="348609" y="249042"/>
                </a:cubicBezTo>
                <a:cubicBezTo>
                  <a:pt x="395117" y="225785"/>
                  <a:pt x="377254" y="215030"/>
                  <a:pt x="435762" y="211686"/>
                </a:cubicBezTo>
                <a:cubicBezTo>
                  <a:pt x="564273" y="204342"/>
                  <a:pt x="693069" y="203385"/>
                  <a:pt x="821723" y="199234"/>
                </a:cubicBezTo>
                <a:lnTo>
                  <a:pt x="946226" y="174330"/>
                </a:lnTo>
                <a:cubicBezTo>
                  <a:pt x="966977" y="170179"/>
                  <a:pt x="987948" y="167012"/>
                  <a:pt x="1008478" y="161878"/>
                </a:cubicBezTo>
                <a:cubicBezTo>
                  <a:pt x="1025078" y="157727"/>
                  <a:pt x="1041889" y="154343"/>
                  <a:pt x="1058279" y="149425"/>
                </a:cubicBezTo>
                <a:cubicBezTo>
                  <a:pt x="1083420" y="141882"/>
                  <a:pt x="1107658" y="131428"/>
                  <a:pt x="1132981" y="124521"/>
                </a:cubicBezTo>
                <a:cubicBezTo>
                  <a:pt x="1181243" y="111357"/>
                  <a:pt x="1248231" y="105443"/>
                  <a:pt x="1294836" y="99617"/>
                </a:cubicBezTo>
                <a:cubicBezTo>
                  <a:pt x="1372109" y="73856"/>
                  <a:pt x="1331569" y="84202"/>
                  <a:pt x="1469141" y="74713"/>
                </a:cubicBezTo>
                <a:cubicBezTo>
                  <a:pt x="1543781" y="69565"/>
                  <a:pt x="1618576" y="66929"/>
                  <a:pt x="1693247" y="62261"/>
                </a:cubicBezTo>
                <a:lnTo>
                  <a:pt x="1867552" y="49809"/>
                </a:lnTo>
                <a:cubicBezTo>
                  <a:pt x="1955359" y="20534"/>
                  <a:pt x="1880219" y="42315"/>
                  <a:pt x="2054307" y="24904"/>
                </a:cubicBezTo>
                <a:cubicBezTo>
                  <a:pt x="2087600" y="21574"/>
                  <a:pt x="2120466" y="13481"/>
                  <a:pt x="2153909" y="12452"/>
                </a:cubicBezTo>
                <a:cubicBezTo>
                  <a:pt x="2390390" y="5175"/>
                  <a:pt x="2627022" y="4151"/>
                  <a:pt x="2863579" y="0"/>
                </a:cubicBezTo>
                <a:lnTo>
                  <a:pt x="3349143" y="12452"/>
                </a:lnTo>
                <a:cubicBezTo>
                  <a:pt x="3399723" y="14751"/>
                  <a:pt x="3427220" y="32396"/>
                  <a:pt x="3473646" y="49809"/>
                </a:cubicBezTo>
                <a:cubicBezTo>
                  <a:pt x="3485934" y="54418"/>
                  <a:pt x="3498934" y="57091"/>
                  <a:pt x="3510997" y="62261"/>
                </a:cubicBezTo>
                <a:cubicBezTo>
                  <a:pt x="3528056" y="69573"/>
                  <a:pt x="3543420" y="80647"/>
                  <a:pt x="3560798" y="87165"/>
                </a:cubicBezTo>
                <a:cubicBezTo>
                  <a:pt x="3576820" y="93174"/>
                  <a:pt x="3594210" y="94699"/>
                  <a:pt x="3610600" y="99617"/>
                </a:cubicBezTo>
                <a:cubicBezTo>
                  <a:pt x="3635741" y="107160"/>
                  <a:pt x="3659838" y="118154"/>
                  <a:pt x="3685302" y="124521"/>
                </a:cubicBezTo>
                <a:cubicBezTo>
                  <a:pt x="3710572" y="130839"/>
                  <a:pt x="3747450" y="138707"/>
                  <a:pt x="3772454" y="149425"/>
                </a:cubicBezTo>
                <a:cubicBezTo>
                  <a:pt x="3789514" y="156737"/>
                  <a:pt x="3806224" y="164977"/>
                  <a:pt x="3822256" y="174330"/>
                </a:cubicBezTo>
                <a:cubicBezTo>
                  <a:pt x="3856075" y="194060"/>
                  <a:pt x="3894175" y="208902"/>
                  <a:pt x="3921858" y="236590"/>
                </a:cubicBezTo>
                <a:cubicBezTo>
                  <a:pt x="3968488" y="283228"/>
                  <a:pt x="3942504" y="268378"/>
                  <a:pt x="3996560" y="286399"/>
                </a:cubicBezTo>
                <a:cubicBezTo>
                  <a:pt x="4021461" y="311303"/>
                  <a:pt x="4051730" y="331807"/>
                  <a:pt x="4071263" y="361111"/>
                </a:cubicBezTo>
                <a:cubicBezTo>
                  <a:pt x="4079563" y="373563"/>
                  <a:pt x="4085582" y="387885"/>
                  <a:pt x="4096163" y="398468"/>
                </a:cubicBezTo>
                <a:cubicBezTo>
                  <a:pt x="4110836" y="413143"/>
                  <a:pt x="4129364" y="423372"/>
                  <a:pt x="4145965" y="435824"/>
                </a:cubicBezTo>
                <a:cubicBezTo>
                  <a:pt x="4154265" y="452427"/>
                  <a:pt x="4160570" y="470187"/>
                  <a:pt x="4170865" y="485632"/>
                </a:cubicBezTo>
                <a:cubicBezTo>
                  <a:pt x="4177376" y="495400"/>
                  <a:pt x="4188723" y="501145"/>
                  <a:pt x="4195766" y="510537"/>
                </a:cubicBezTo>
                <a:cubicBezTo>
                  <a:pt x="4247139" y="579044"/>
                  <a:pt x="4238607" y="564366"/>
                  <a:pt x="4258018" y="622606"/>
                </a:cubicBezTo>
                <a:cubicBezTo>
                  <a:pt x="4253868" y="684866"/>
                  <a:pt x="4263495" y="749619"/>
                  <a:pt x="4245567" y="809387"/>
                </a:cubicBezTo>
                <a:cubicBezTo>
                  <a:pt x="4224368" y="880060"/>
                  <a:pt x="4188650" y="862755"/>
                  <a:pt x="4145965" y="884100"/>
                </a:cubicBezTo>
                <a:cubicBezTo>
                  <a:pt x="4132581" y="890793"/>
                  <a:pt x="4121064" y="900703"/>
                  <a:pt x="4108614" y="909004"/>
                </a:cubicBezTo>
                <a:cubicBezTo>
                  <a:pt x="4068531" y="1029265"/>
                  <a:pt x="4132808" y="842284"/>
                  <a:pt x="4071263" y="996169"/>
                </a:cubicBezTo>
                <a:cubicBezTo>
                  <a:pt x="4061515" y="1020543"/>
                  <a:pt x="4046362" y="1044631"/>
                  <a:pt x="4046362" y="1070882"/>
                </a:cubicBezTo>
                <a:lnTo>
                  <a:pt x="4046362" y="1145594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GO: Semantic Distance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Annotation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8" t="17276" r="311" b="17426"/>
          <a:stretch/>
        </p:blipFill>
        <p:spPr>
          <a:xfrm>
            <a:off x="3055780" y="2073277"/>
            <a:ext cx="6022854" cy="2979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105175" y="3147271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42918" y="3149502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582261" y="2829743"/>
            <a:ext cx="905762" cy="308189"/>
          </a:xfrm>
          <a:custGeom>
            <a:avLst/>
            <a:gdLst>
              <a:gd name="connsiteX0" fmla="*/ 0 w 1207683"/>
              <a:gd name="connsiteY0" fmla="*/ 386015 h 410919"/>
              <a:gd name="connsiteX1" fmla="*/ 12450 w 1207683"/>
              <a:gd name="connsiteY1" fmla="*/ 323754 h 410919"/>
              <a:gd name="connsiteX2" fmla="*/ 74702 w 1207683"/>
              <a:gd name="connsiteY2" fmla="*/ 249042 h 410919"/>
              <a:gd name="connsiteX3" fmla="*/ 112053 w 1207683"/>
              <a:gd name="connsiteY3" fmla="*/ 224138 h 410919"/>
              <a:gd name="connsiteX4" fmla="*/ 136954 w 1207683"/>
              <a:gd name="connsiteY4" fmla="*/ 199233 h 410919"/>
              <a:gd name="connsiteX5" fmla="*/ 186755 w 1207683"/>
              <a:gd name="connsiteY5" fmla="*/ 161877 h 410919"/>
              <a:gd name="connsiteX6" fmla="*/ 224106 w 1207683"/>
              <a:gd name="connsiteY6" fmla="*/ 136973 h 410919"/>
              <a:gd name="connsiteX7" fmla="*/ 373510 w 1207683"/>
              <a:gd name="connsiteY7" fmla="*/ 12452 h 410919"/>
              <a:gd name="connsiteX8" fmla="*/ 423312 w 1207683"/>
              <a:gd name="connsiteY8" fmla="*/ 0 h 410919"/>
              <a:gd name="connsiteX9" fmla="*/ 796822 w 1207683"/>
              <a:gd name="connsiteY9" fmla="*/ 12452 h 410919"/>
              <a:gd name="connsiteX10" fmla="*/ 908875 w 1207683"/>
              <a:gd name="connsiteY10" fmla="*/ 37356 h 410919"/>
              <a:gd name="connsiteX11" fmla="*/ 1045829 w 1207683"/>
              <a:gd name="connsiteY11" fmla="*/ 149425 h 410919"/>
              <a:gd name="connsiteX12" fmla="*/ 1070729 w 1207683"/>
              <a:gd name="connsiteY12" fmla="*/ 186781 h 410919"/>
              <a:gd name="connsiteX13" fmla="*/ 1108081 w 1207683"/>
              <a:gd name="connsiteY13" fmla="*/ 211685 h 410919"/>
              <a:gd name="connsiteX14" fmla="*/ 1132981 w 1207683"/>
              <a:gd name="connsiteY14" fmla="*/ 236590 h 410919"/>
              <a:gd name="connsiteX15" fmla="*/ 1145432 w 1207683"/>
              <a:gd name="connsiteY15" fmla="*/ 273946 h 410919"/>
              <a:gd name="connsiteX16" fmla="*/ 1170332 w 1207683"/>
              <a:gd name="connsiteY16" fmla="*/ 311302 h 410919"/>
              <a:gd name="connsiteX17" fmla="*/ 1195233 w 1207683"/>
              <a:gd name="connsiteY17" fmla="*/ 386015 h 410919"/>
              <a:gd name="connsiteX18" fmla="*/ 1207683 w 1207683"/>
              <a:gd name="connsiteY18" fmla="*/ 410919 h 41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7683" h="410919">
                <a:moveTo>
                  <a:pt x="0" y="386015"/>
                </a:moveTo>
                <a:cubicBezTo>
                  <a:pt x="4150" y="365261"/>
                  <a:pt x="5020" y="343571"/>
                  <a:pt x="12450" y="323754"/>
                </a:cubicBezTo>
                <a:cubicBezTo>
                  <a:pt x="21353" y="300010"/>
                  <a:pt x="57087" y="263723"/>
                  <a:pt x="74702" y="249042"/>
                </a:cubicBezTo>
                <a:cubicBezTo>
                  <a:pt x="86197" y="239461"/>
                  <a:pt x="100369" y="233487"/>
                  <a:pt x="112053" y="224138"/>
                </a:cubicBezTo>
                <a:cubicBezTo>
                  <a:pt x="121219" y="216804"/>
                  <a:pt x="127936" y="206749"/>
                  <a:pt x="136954" y="199233"/>
                </a:cubicBezTo>
                <a:cubicBezTo>
                  <a:pt x="152895" y="185947"/>
                  <a:pt x="169870" y="173940"/>
                  <a:pt x="186755" y="161877"/>
                </a:cubicBezTo>
                <a:cubicBezTo>
                  <a:pt x="198931" y="153179"/>
                  <a:pt x="212922" y="146915"/>
                  <a:pt x="224106" y="136973"/>
                </a:cubicBezTo>
                <a:cubicBezTo>
                  <a:pt x="256826" y="107885"/>
                  <a:pt x="323166" y="25040"/>
                  <a:pt x="373510" y="12452"/>
                </a:cubicBezTo>
                <a:lnTo>
                  <a:pt x="423312" y="0"/>
                </a:lnTo>
                <a:cubicBezTo>
                  <a:pt x="547815" y="4151"/>
                  <a:pt x="672452" y="5344"/>
                  <a:pt x="796822" y="12452"/>
                </a:cubicBezTo>
                <a:cubicBezTo>
                  <a:pt x="817312" y="13623"/>
                  <a:pt x="885880" y="31606"/>
                  <a:pt x="908875" y="37356"/>
                </a:cubicBezTo>
                <a:cubicBezTo>
                  <a:pt x="956957" y="69415"/>
                  <a:pt x="1012464" y="99370"/>
                  <a:pt x="1045829" y="149425"/>
                </a:cubicBezTo>
                <a:cubicBezTo>
                  <a:pt x="1054129" y="161877"/>
                  <a:pt x="1060148" y="176199"/>
                  <a:pt x="1070729" y="186781"/>
                </a:cubicBezTo>
                <a:cubicBezTo>
                  <a:pt x="1081310" y="197363"/>
                  <a:pt x="1096396" y="202336"/>
                  <a:pt x="1108081" y="211685"/>
                </a:cubicBezTo>
                <a:cubicBezTo>
                  <a:pt x="1117247" y="219019"/>
                  <a:pt x="1124681" y="228288"/>
                  <a:pt x="1132981" y="236590"/>
                </a:cubicBezTo>
                <a:cubicBezTo>
                  <a:pt x="1137131" y="249042"/>
                  <a:pt x="1139563" y="262206"/>
                  <a:pt x="1145432" y="273946"/>
                </a:cubicBezTo>
                <a:cubicBezTo>
                  <a:pt x="1152124" y="287331"/>
                  <a:pt x="1164255" y="297627"/>
                  <a:pt x="1170332" y="311302"/>
                </a:cubicBezTo>
                <a:cubicBezTo>
                  <a:pt x="1180992" y="335291"/>
                  <a:pt x="1183495" y="362535"/>
                  <a:pt x="1195233" y="386015"/>
                </a:cubicBezTo>
                <a:lnTo>
                  <a:pt x="1207683" y="410919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557836" y="1309043"/>
            <a:ext cx="3384319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61669" y="1309886"/>
            <a:ext cx="502843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0" y="1325363"/>
            <a:ext cx="4897114" cy="3630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0169" y="1852760"/>
            <a:ext cx="3234221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dirty="0"/>
              <a:t>Predict GO annotations for novel sequences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Comparing predicted </a:t>
            </a:r>
            <a:r>
              <a:rPr lang="en-US" dirty="0" err="1"/>
              <a:t>vs</a:t>
            </a:r>
            <a:r>
              <a:rPr lang="en-US" dirty="0"/>
              <a:t> real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Only showing top 10 methods (of 126)</a:t>
            </a:r>
          </a:p>
          <a:p>
            <a:pPr marL="214313" indent="-214313">
              <a:buFont typeface="Arial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7504" y="1308204"/>
            <a:ext cx="3391086" cy="4114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dirty="0"/>
              <a:t>Notes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161809" y="1182835"/>
            <a:ext cx="429136" cy="158060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 </a:t>
            </a:r>
            <a:r>
              <a:rPr lang="en-US" dirty="0" err="1"/>
              <a:t>FunFams</a:t>
            </a:r>
            <a:r>
              <a:rPr lang="en-US" dirty="0"/>
              <a:t> perform well</a:t>
            </a:r>
          </a:p>
          <a:p>
            <a:r>
              <a:rPr lang="en-US" dirty="0"/>
              <a:t>Results have improved from </a:t>
            </a:r>
            <a:r>
              <a:rPr lang="en-US" dirty="0" smtClean="0"/>
              <a:t>CAFA 1 and 2</a:t>
            </a:r>
            <a:endParaRPr lang="en-US" dirty="0"/>
          </a:p>
          <a:p>
            <a:r>
              <a:rPr lang="en-US" dirty="0" smtClean="0"/>
              <a:t>Long way from a perfect science</a:t>
            </a:r>
          </a:p>
          <a:p>
            <a:r>
              <a:rPr lang="en-US" dirty="0" smtClean="0"/>
              <a:t>Currently predicting GO terms from sequence most useful for filtering large scale studies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metagenomics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4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17" y="826973"/>
            <a:ext cx="4847183" cy="35972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51132" y="4479922"/>
            <a:ext cx="539286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 smtClean="0">
                <a:solidFill>
                  <a:srgbClr val="7F7F7F"/>
                </a:solidFill>
              </a:rPr>
              <a:t>Studer</a:t>
            </a:r>
            <a:r>
              <a:rPr lang="es-ES" sz="1050" dirty="0" smtClean="0">
                <a:solidFill>
                  <a:srgbClr val="7F7F7F"/>
                </a:solidFill>
              </a:rPr>
              <a:t> RA, </a:t>
            </a:r>
            <a:r>
              <a:rPr lang="es-ES" sz="1050" dirty="0" err="1" smtClean="0">
                <a:solidFill>
                  <a:srgbClr val="7F7F7F"/>
                </a:solidFill>
              </a:rPr>
              <a:t>Dessailly</a:t>
            </a:r>
            <a:r>
              <a:rPr lang="es-ES" sz="1050" dirty="0" smtClean="0">
                <a:solidFill>
                  <a:srgbClr val="7F7F7F"/>
                </a:solidFill>
              </a:rPr>
              <a:t> BH, </a:t>
            </a:r>
            <a:r>
              <a:rPr lang="es-ES" sz="1050" dirty="0" err="1" smtClean="0">
                <a:solidFill>
                  <a:srgbClr val="7F7F7F"/>
                </a:solidFill>
              </a:rPr>
              <a:t>Orengo</a:t>
            </a:r>
            <a:r>
              <a:rPr lang="es-ES" sz="1050" dirty="0" smtClean="0">
                <a:solidFill>
                  <a:srgbClr val="7F7F7F"/>
                </a:solidFill>
              </a:rPr>
              <a:t> CA. </a:t>
            </a:r>
            <a:r>
              <a:rPr lang="es-ES" sz="1050" dirty="0" err="1" smtClean="0">
                <a:solidFill>
                  <a:srgbClr val="7F7F7F"/>
                </a:solidFill>
              </a:rPr>
              <a:t>Residue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mutations</a:t>
            </a:r>
            <a:r>
              <a:rPr lang="es-ES" sz="1050" dirty="0" smtClean="0">
                <a:solidFill>
                  <a:srgbClr val="7F7F7F"/>
                </a:solidFill>
              </a:rPr>
              <a:t> and </a:t>
            </a:r>
            <a:r>
              <a:rPr lang="es-ES" sz="1050" dirty="0" err="1" smtClean="0">
                <a:solidFill>
                  <a:srgbClr val="7F7F7F"/>
                </a:solidFill>
              </a:rPr>
              <a:t>their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impact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on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protein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structure</a:t>
            </a:r>
            <a:r>
              <a:rPr lang="es-ES" sz="1050" dirty="0" smtClean="0">
                <a:solidFill>
                  <a:srgbClr val="7F7F7F"/>
                </a:solidFill>
              </a:rPr>
              <a:t> and </a:t>
            </a:r>
            <a:r>
              <a:rPr lang="es-ES" sz="1050" dirty="0" err="1" smtClean="0">
                <a:solidFill>
                  <a:srgbClr val="7F7F7F"/>
                </a:solidFill>
              </a:rPr>
              <a:t>function</a:t>
            </a:r>
            <a:r>
              <a:rPr lang="es-ES" sz="1050" dirty="0" smtClean="0">
                <a:solidFill>
                  <a:srgbClr val="7F7F7F"/>
                </a:solidFill>
              </a:rPr>
              <a:t>: </a:t>
            </a:r>
            <a:r>
              <a:rPr lang="es-ES" sz="1050" dirty="0" err="1" smtClean="0">
                <a:solidFill>
                  <a:srgbClr val="7F7F7F"/>
                </a:solidFill>
              </a:rPr>
              <a:t>detecting</a:t>
            </a:r>
            <a:r>
              <a:rPr lang="es-ES" sz="1050" dirty="0" smtClean="0">
                <a:solidFill>
                  <a:srgbClr val="7F7F7F"/>
                </a:solidFill>
              </a:rPr>
              <a:t> beneficial and </a:t>
            </a:r>
            <a:r>
              <a:rPr lang="es-ES" sz="1050" dirty="0" err="1" smtClean="0">
                <a:solidFill>
                  <a:srgbClr val="7F7F7F"/>
                </a:solidFill>
              </a:rPr>
              <a:t>pathogenic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changes</a:t>
            </a:r>
            <a:r>
              <a:rPr lang="es-ES" sz="1050" dirty="0" smtClean="0">
                <a:solidFill>
                  <a:srgbClr val="7F7F7F"/>
                </a:solidFill>
              </a:rPr>
              <a:t>. </a:t>
            </a:r>
            <a:r>
              <a:rPr lang="es-ES" sz="1050" dirty="0" err="1" smtClean="0">
                <a:solidFill>
                  <a:srgbClr val="7F7F7F"/>
                </a:solidFill>
              </a:rPr>
              <a:t>Biochem</a:t>
            </a:r>
            <a:r>
              <a:rPr lang="es-ES" sz="1050" dirty="0" smtClean="0">
                <a:solidFill>
                  <a:srgbClr val="7F7F7F"/>
                </a:solidFill>
              </a:rPr>
              <a:t> J. 2013;449(3):581-594. doi:10.1042/BJ20121221</a:t>
            </a:r>
            <a:endParaRPr lang="es-E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4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CATH Sequence </a:t>
            </a:r>
            <a:r>
              <a:rPr lang="en-GB" dirty="0" smtClean="0"/>
              <a:t>Search: </a:t>
            </a:r>
            <a:r>
              <a:rPr lang="en-GB" dirty="0" err="1" smtClean="0"/>
              <a:t>FunFHMMer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736823" y="4800289"/>
            <a:ext cx="729279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dirty="0" smtClean="0"/>
              <a:t>Sillitoe, I. et al., Nucleic Acids Research (2014), Das, S. et al. Bioinformatics (2015)</a:t>
            </a:r>
            <a:endParaRPr lang="en-US" dirty="0"/>
          </a:p>
        </p:txBody>
      </p:sp>
      <p:pic>
        <p:nvPicPr>
          <p:cNvPr id="7" name="Picture 6" descr="Screen Shot 2016-11-28 at 22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02" y="1114713"/>
            <a:ext cx="5390994" cy="3542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23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7-11 at 09.2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7" y="533695"/>
            <a:ext cx="5927668" cy="4341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53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7-11 at 09.2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20" y="478215"/>
            <a:ext cx="5877925" cy="4341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62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Browsing the hierarchy on the CATH website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10802" t="22294" r="12088" b="11079"/>
          <a:stretch/>
        </p:blipFill>
        <p:spPr bwMode="auto">
          <a:xfrm>
            <a:off x="509927" y="1381950"/>
            <a:ext cx="4713348" cy="2538282"/>
          </a:xfrm>
          <a:prstGeom prst="rect">
            <a:avLst/>
          </a:prstGeom>
          <a:noFill/>
          <a:ln>
            <a:solidFill>
              <a:srgbClr val="7F7F7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/>
          <a:srcRect l="25318" t="13753" r="2780" b="3330"/>
          <a:stretch/>
        </p:blipFill>
        <p:spPr bwMode="auto">
          <a:xfrm>
            <a:off x="5006854" y="1659571"/>
            <a:ext cx="3753803" cy="3379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678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Sequence similarity of domains on the CATH web pages</a:t>
            </a:r>
            <a:endParaRPr lang="en-GB" sz="27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5534" t="11519" r="22270" b="5236"/>
          <a:stretch/>
        </p:blipFill>
        <p:spPr bwMode="auto">
          <a:xfrm>
            <a:off x="965107" y="1206128"/>
            <a:ext cx="3473369" cy="36433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5416" t="25925" r="22361" b="6495"/>
          <a:stretch/>
        </p:blipFill>
        <p:spPr bwMode="auto">
          <a:xfrm>
            <a:off x="4295102" y="1584172"/>
            <a:ext cx="3973617" cy="3381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79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CATH: Useful Data</a:t>
            </a:r>
            <a:endParaRPr lang="en-GB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333503" y="1960779"/>
            <a:ext cx="3039852" cy="452754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1500" dirty="0"/>
          </a:p>
        </p:txBody>
      </p:sp>
      <p:grpSp>
        <p:nvGrpSpPr>
          <p:cNvPr id="9" name="Group 8"/>
          <p:cNvGrpSpPr/>
          <p:nvPr/>
        </p:nvGrpSpPr>
        <p:grpSpPr>
          <a:xfrm>
            <a:off x="798676" y="1286786"/>
            <a:ext cx="2437265" cy="4396433"/>
            <a:chOff x="973459" y="1690688"/>
            <a:chExt cx="3249686" cy="5861910"/>
          </a:xfrm>
        </p:grpSpPr>
        <p:grpSp>
          <p:nvGrpSpPr>
            <p:cNvPr id="4" name="Group 3"/>
            <p:cNvGrpSpPr/>
            <p:nvPr/>
          </p:nvGrpSpPr>
          <p:grpSpPr>
            <a:xfrm>
              <a:off x="973459" y="1690688"/>
              <a:ext cx="3249686" cy="4864100"/>
              <a:chOff x="1312375" y="1690688"/>
              <a:chExt cx="4053136" cy="48641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312375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12375" y="1690688"/>
                <a:ext cx="4051674" cy="57721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CATH-B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73459" y="2266595"/>
              <a:ext cx="3248514" cy="5286003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Access very latest PDB annotations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/>
                <a:t>Updated daily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Includes automatic and manual annotations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Expect few changes when released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59076" y="6125787"/>
              <a:ext cx="207728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solidFill>
                    <a:srgbClr val="00B0F0"/>
                  </a:solidFill>
                </a:rPr>
                <a:t>www.cathdb.info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21070" y="1281922"/>
            <a:ext cx="2438144" cy="5228408"/>
            <a:chOff x="4469984" y="1684201"/>
            <a:chExt cx="3250859" cy="6971211"/>
          </a:xfrm>
        </p:grpSpPr>
        <p:grpSp>
          <p:nvGrpSpPr>
            <p:cNvPr id="6" name="Group 5"/>
            <p:cNvGrpSpPr/>
            <p:nvPr/>
          </p:nvGrpSpPr>
          <p:grpSpPr>
            <a:xfrm>
              <a:off x="4471157" y="1684201"/>
              <a:ext cx="3249686" cy="4870587"/>
              <a:chOff x="6825438" y="1684201"/>
              <a:chExt cx="4053136" cy="487058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6825438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826168" y="1684201"/>
                <a:ext cx="4052405" cy="5772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CATH-20 | CATH-40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469984" y="2261413"/>
              <a:ext cx="3248514" cy="6393999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Download non-redundant structural domains</a:t>
              </a:r>
            </a:p>
            <a:p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Datasets similar to ASTRAL</a:t>
              </a: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Non-redundant </a:t>
              </a:r>
              <a:r>
                <a:rPr lang="en-GB" dirty="0"/>
                <a:t>at: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/>
                <a:t>&lt; 20% </a:t>
              </a:r>
              <a:r>
                <a:rPr lang="en-GB" dirty="0" err="1"/>
                <a:t>seq</a:t>
              </a:r>
              <a:r>
                <a:rPr lang="en-GB" dirty="0"/>
                <a:t> id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/>
                <a:t>&lt; 40% </a:t>
              </a:r>
              <a:r>
                <a:rPr lang="en-GB" dirty="0" err="1"/>
                <a:t>seq</a:t>
              </a:r>
              <a:r>
                <a:rPr lang="en-GB" dirty="0"/>
                <a:t> id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Available as: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Classification lists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PDB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55601" y="6125787"/>
              <a:ext cx="207727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solidFill>
                    <a:srgbClr val="00B0F0"/>
                  </a:solidFill>
                </a:rPr>
                <a:t>www.cathdb.info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27142" y="1271632"/>
            <a:ext cx="2437265" cy="4673432"/>
            <a:chOff x="973459" y="1690688"/>
            <a:chExt cx="3249686" cy="6231242"/>
          </a:xfrm>
        </p:grpSpPr>
        <p:grpSp>
          <p:nvGrpSpPr>
            <p:cNvPr id="19" name="Group 18"/>
            <p:cNvGrpSpPr/>
            <p:nvPr/>
          </p:nvGrpSpPr>
          <p:grpSpPr>
            <a:xfrm>
              <a:off x="973459" y="1690688"/>
              <a:ext cx="3249686" cy="4864100"/>
              <a:chOff x="1312375" y="1690688"/>
              <a:chExt cx="4053136" cy="486410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312375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312375" y="1690688"/>
                <a:ext cx="4051674" cy="577212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 err="1"/>
                  <a:t>cath</a:t>
                </a:r>
                <a:r>
                  <a:rPr lang="en-GB" sz="1500" dirty="0"/>
                  <a:t>-tools (</a:t>
                </a:r>
                <a:r>
                  <a:rPr lang="en-GB" sz="1500" dirty="0" err="1"/>
                  <a:t>GitHub</a:t>
                </a:r>
                <a:r>
                  <a:rPr lang="en-GB" sz="1500" dirty="0"/>
                  <a:t>)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973459" y="2266595"/>
              <a:ext cx="3248514" cy="5655335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Robust, well maintained, open source software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Align / superpose protein structures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Resolve sequence scans into domain architectures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Scan genomes offline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6900" y="6125788"/>
              <a:ext cx="323064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err="1" smtClean="0">
                  <a:solidFill>
                    <a:srgbClr val="00B0F0"/>
                  </a:solidFill>
                </a:rPr>
                <a:t>UCLOrengoGroup</a:t>
              </a:r>
              <a:r>
                <a:rPr lang="en-GB" u="sng" dirty="0" smtClean="0">
                  <a:solidFill>
                    <a:srgbClr val="00B0F0"/>
                  </a:solidFill>
                </a:rPr>
                <a:t>/</a:t>
              </a:r>
              <a:r>
                <a:rPr lang="en-GB" u="sng" dirty="0" err="1" smtClean="0">
                  <a:solidFill>
                    <a:srgbClr val="00B0F0"/>
                  </a:solidFill>
                </a:rPr>
                <a:t>cath</a:t>
              </a:r>
              <a:r>
                <a:rPr lang="en-GB" u="sng" dirty="0" smtClean="0">
                  <a:solidFill>
                    <a:srgbClr val="00B0F0"/>
                  </a:solidFill>
                </a:rPr>
                <a:t>-tools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9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262728"/>
            <a:ext cx="77724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Annotating Genome Sequences</a:t>
            </a:r>
          </a:p>
          <a:p>
            <a:r>
              <a:rPr lang="en-GB" dirty="0" smtClean="0"/>
              <a:t>With 3D Structure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699792" y="1113588"/>
            <a:ext cx="3672408" cy="864096"/>
          </a:xfrm>
          <a:prstGeom prst="roundRect">
            <a:avLst>
              <a:gd name="adj" fmla="val 1075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4100" dirty="0"/>
              <a:t>Genome3D</a:t>
            </a:r>
            <a:endParaRPr lang="en-GB" sz="4100" dirty="0"/>
          </a:p>
        </p:txBody>
      </p:sp>
    </p:spTree>
    <p:extLst>
      <p:ext uri="{BB962C8B-B14F-4D97-AF65-F5344CB8AC3E}">
        <p14:creationId xmlns:p14="http://schemas.microsoft.com/office/powerpoint/2010/main" val="313558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enome3D: Home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9" y="422232"/>
            <a:ext cx="4908476" cy="4540462"/>
          </a:xfrm>
        </p:spPr>
      </p:pic>
      <p:sp>
        <p:nvSpPr>
          <p:cNvPr id="9" name="Rectangle 8"/>
          <p:cNvSpPr/>
          <p:nvPr/>
        </p:nvSpPr>
        <p:spPr>
          <a:xfrm>
            <a:off x="2743319" y="1301056"/>
            <a:ext cx="3633548" cy="957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3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1418" y="1130623"/>
            <a:ext cx="5909498" cy="392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</a:t>
            </a:r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2" y="1159454"/>
            <a:ext cx="5569517" cy="1242507"/>
          </a:xfrm>
          <a:prstGeom prst="rect">
            <a:avLst/>
          </a:prstGeom>
        </p:spPr>
      </p:pic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37" y="2506858"/>
            <a:ext cx="5682014" cy="2475194"/>
          </a:xfrm>
        </p:spPr>
      </p:pic>
      <p:sp>
        <p:nvSpPr>
          <p:cNvPr id="9" name="Rectangle 8"/>
          <p:cNvSpPr/>
          <p:nvPr/>
        </p:nvSpPr>
        <p:spPr>
          <a:xfrm>
            <a:off x="1756343" y="2508750"/>
            <a:ext cx="1353730" cy="1223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84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58927" y="683014"/>
            <a:ext cx="7244997" cy="4069811"/>
            <a:chOff x="170568" y="836712"/>
            <a:chExt cx="11974104" cy="4896544"/>
          </a:xfrm>
        </p:grpSpPr>
        <p:pic>
          <p:nvPicPr>
            <p:cNvPr id="2" name="Picture 1" descr="FYN: Proto-oncogene Syn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1" t="14893" r="11039" b="5793"/>
            <a:stretch/>
          </p:blipFill>
          <p:spPr>
            <a:xfrm>
              <a:off x="170568" y="836712"/>
              <a:ext cx="11974104" cy="482453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5360" y="3861048"/>
              <a:ext cx="8736971" cy="18722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5360" y="2132856"/>
              <a:ext cx="8736971" cy="16561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217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16226" y="1893405"/>
            <a:ext cx="3063738" cy="2490890"/>
            <a:chOff x="7007087" y="2633870"/>
            <a:chExt cx="4084984" cy="3321187"/>
          </a:xfrm>
        </p:grpSpPr>
        <p:sp>
          <p:nvSpPr>
            <p:cNvPr id="13" name="Rectangle 12"/>
            <p:cNvSpPr/>
            <p:nvPr/>
          </p:nvSpPr>
          <p:spPr>
            <a:xfrm>
              <a:off x="7007087" y="2633870"/>
              <a:ext cx="4084984" cy="3321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4" t="6563" r="10893" b="12585"/>
            <a:stretch>
              <a:fillRect/>
            </a:stretch>
          </p:blipFill>
          <p:spPr bwMode="auto">
            <a:xfrm>
              <a:off x="7097889" y="2787617"/>
              <a:ext cx="3886429" cy="3167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5459435" y="4499605"/>
            <a:ext cx="297732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 err="1"/>
              <a:t>Sulfate</a:t>
            </a:r>
            <a:r>
              <a:rPr lang="en-GB" i="1" dirty="0"/>
              <a:t> </a:t>
            </a:r>
            <a:r>
              <a:rPr lang="en-GB" i="1" dirty="0" err="1"/>
              <a:t>adenylyltransferase</a:t>
            </a:r>
            <a:endParaRPr lang="en-GB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Structural diversity across a superfamily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3000004" y="1617593"/>
            <a:ext cx="2078474" cy="1981910"/>
            <a:chOff x="3876260" y="2156790"/>
            <a:chExt cx="2771298" cy="2642547"/>
          </a:xfrm>
        </p:grpSpPr>
        <p:sp>
          <p:nvSpPr>
            <p:cNvPr id="12" name="Rectangle 11"/>
            <p:cNvSpPr/>
            <p:nvPr/>
          </p:nvSpPr>
          <p:spPr>
            <a:xfrm>
              <a:off x="3876260" y="2156790"/>
              <a:ext cx="2771298" cy="2642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5" t="16086" r="24615" b="19232"/>
            <a:stretch>
              <a:fillRect/>
            </a:stretch>
          </p:blipFill>
          <p:spPr bwMode="auto">
            <a:xfrm>
              <a:off x="4139835" y="2266092"/>
              <a:ext cx="2363655" cy="253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881206" y="3681479"/>
            <a:ext cx="2316071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/>
              <a:t>Arginine </a:t>
            </a:r>
            <a:r>
              <a:rPr lang="en-GB" i="1" dirty="0" err="1"/>
              <a:t>tRNA</a:t>
            </a:r>
            <a:r>
              <a:rPr lang="en-GB" i="1" dirty="0"/>
              <a:t> ligase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8122" y="1401418"/>
            <a:ext cx="1774135" cy="1453169"/>
            <a:chOff x="1262270" y="1838739"/>
            <a:chExt cx="2365513" cy="1937559"/>
          </a:xfrm>
        </p:grpSpPr>
        <p:sp>
          <p:nvSpPr>
            <p:cNvPr id="11" name="Rectangle 10"/>
            <p:cNvSpPr/>
            <p:nvPr/>
          </p:nvSpPr>
          <p:spPr>
            <a:xfrm>
              <a:off x="1262270" y="1838739"/>
              <a:ext cx="2365513" cy="1892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2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2" t="36658" r="33147" b="19142"/>
            <a:stretch>
              <a:fillRect/>
            </a:stretch>
          </p:blipFill>
          <p:spPr bwMode="auto">
            <a:xfrm>
              <a:off x="1482714" y="2043304"/>
              <a:ext cx="1943215" cy="17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877481" y="2896475"/>
            <a:ext cx="183476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/>
              <a:t>Universal stress </a:t>
            </a:r>
          </a:p>
          <a:p>
            <a:pPr algn="ctr">
              <a:defRPr/>
            </a:pPr>
            <a:r>
              <a:rPr lang="en-GB" i="1" dirty="0"/>
              <a:t>protein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954" y="1139369"/>
            <a:ext cx="8235903" cy="3810346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1656" y="4650863"/>
            <a:ext cx="37911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HUPs Superfamily (3.40.50.620)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3D View: Images / J(S)</a:t>
            </a:r>
            <a:r>
              <a:rPr lang="en-GB" dirty="0" err="1" smtClean="0"/>
              <a:t>Mol</a:t>
            </a:r>
            <a:r>
              <a:rPr lang="en-GB" dirty="0" smtClean="0"/>
              <a:t> / </a:t>
            </a:r>
            <a:r>
              <a:rPr lang="en-GB" dirty="0" err="1" smtClean="0"/>
              <a:t>PyMOL</a:t>
            </a:r>
            <a:endParaRPr lang="en-GB" dirty="0"/>
          </a:p>
        </p:txBody>
      </p:sp>
      <p:pic>
        <p:nvPicPr>
          <p:cNvPr id="7" name="Picture 6" descr="FYN: Proto-oncogene Syn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8919" r="31070" b="2491"/>
          <a:stretch/>
        </p:blipFill>
        <p:spPr>
          <a:xfrm>
            <a:off x="1891765" y="1120960"/>
            <a:ext cx="5360473" cy="35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View: Images / </a:t>
            </a:r>
            <a:r>
              <a:rPr lang="en-GB" dirty="0" smtClean="0"/>
              <a:t>J(S)</a:t>
            </a:r>
            <a:r>
              <a:rPr lang="en-GB" dirty="0" err="1" smtClean="0"/>
              <a:t>Mol</a:t>
            </a:r>
            <a:r>
              <a:rPr lang="en-GB" dirty="0" smtClean="0"/>
              <a:t> </a:t>
            </a:r>
            <a:r>
              <a:rPr lang="en-GB" dirty="0"/>
              <a:t>/ </a:t>
            </a:r>
            <a:r>
              <a:rPr lang="en-GB" dirty="0" err="1"/>
              <a:t>PyMOL</a:t>
            </a:r>
            <a:endParaRPr lang="en-GB" dirty="0"/>
          </a:p>
        </p:txBody>
      </p:sp>
      <p:pic>
        <p:nvPicPr>
          <p:cNvPr id="4" name="Picture 3" descr="FYN: Proto-oncogene Syn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18713" r="31592" b="1335"/>
          <a:stretch/>
        </p:blipFill>
        <p:spPr>
          <a:xfrm>
            <a:off x="1895353" y="1113652"/>
            <a:ext cx="5305796" cy="36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View: Images / J(S)</a:t>
            </a:r>
            <a:r>
              <a:rPr lang="en-GB" dirty="0" err="1"/>
              <a:t>Mol</a:t>
            </a:r>
            <a:r>
              <a:rPr lang="en-GB" dirty="0"/>
              <a:t> / </a:t>
            </a:r>
            <a:r>
              <a:rPr lang="en-GB" dirty="0" err="1"/>
              <a:t>PyMOL</a:t>
            </a:r>
            <a:endParaRPr lang="en-GB" dirty="0"/>
          </a:p>
        </p:txBody>
      </p:sp>
      <p:pic>
        <p:nvPicPr>
          <p:cNvPr id="4" name="Picture 3" descr="FYN: Proto-oncogene Syn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t="19268" r="30728" b="3096"/>
          <a:stretch/>
        </p:blipFill>
        <p:spPr>
          <a:xfrm>
            <a:off x="1900176" y="1129667"/>
            <a:ext cx="5391151" cy="36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YN: Proto-oncogene Syn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14893" r="11039" b="5793"/>
          <a:stretch/>
        </p:blipFill>
        <p:spPr>
          <a:xfrm>
            <a:off x="850622" y="693506"/>
            <a:ext cx="7351574" cy="4051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9726" y="1717655"/>
            <a:ext cx="1670461" cy="264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36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CATH / SCOP Mapping</a:t>
            </a:r>
            <a:endParaRPr lang="en-GB" dirty="0"/>
          </a:p>
        </p:txBody>
      </p:sp>
      <p:pic>
        <p:nvPicPr>
          <p:cNvPr id="4" name="Content Placeholder 3" descr="CATH/SCOP Superfamily pairs - Google Chrome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5965" r="11111" b="2104"/>
          <a:stretch/>
        </p:blipFill>
        <p:spPr>
          <a:xfrm>
            <a:off x="1627656" y="1313830"/>
            <a:ext cx="5893951" cy="3334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0131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CATH </a:t>
            </a:r>
            <a:r>
              <a:rPr lang="en-US" dirty="0" err="1" smtClean="0"/>
              <a:t>Superfamilies</a:t>
            </a:r>
            <a:endParaRPr lang="en-US" dirty="0"/>
          </a:p>
          <a:p>
            <a:pPr lvl="1"/>
            <a:r>
              <a:rPr lang="en-US" dirty="0" smtClean="0"/>
              <a:t>Curated evolutionary relationships</a:t>
            </a:r>
          </a:p>
          <a:p>
            <a:r>
              <a:rPr lang="en-US" dirty="0" smtClean="0"/>
              <a:t>CATH </a:t>
            </a:r>
            <a:r>
              <a:rPr lang="en-US" dirty="0" err="1" smtClean="0"/>
              <a:t>FunFams</a:t>
            </a:r>
            <a:endParaRPr lang="en-US" dirty="0"/>
          </a:p>
          <a:p>
            <a:pPr lvl="1"/>
            <a:r>
              <a:rPr lang="en-US" dirty="0" smtClean="0"/>
              <a:t>Clusters of functionally similar domains</a:t>
            </a:r>
          </a:p>
          <a:p>
            <a:r>
              <a:rPr lang="en-US" dirty="0" err="1" smtClean="0"/>
              <a:t>FunFHMMER</a:t>
            </a:r>
            <a:endParaRPr lang="en-US" dirty="0"/>
          </a:p>
          <a:p>
            <a:pPr lvl="1"/>
            <a:r>
              <a:rPr lang="en-US" dirty="0" smtClean="0"/>
              <a:t>Predict structural domains and function from sequence</a:t>
            </a:r>
          </a:p>
          <a:p>
            <a:r>
              <a:rPr lang="en-US" dirty="0" smtClean="0"/>
              <a:t>Genome3D</a:t>
            </a:r>
          </a:p>
          <a:p>
            <a:pPr lvl="1"/>
            <a:r>
              <a:rPr lang="en-US" dirty="0" smtClean="0"/>
              <a:t>Consensus structural annotations of model genomes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31340" y="4393721"/>
            <a:ext cx="398722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400" dirty="0" err="1"/>
              <a:t>i.sillitoe@ucl.ac.uk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04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389450" y="1268017"/>
            <a:ext cx="2437265" cy="3652940"/>
            <a:chOff x="6825438" y="1684201"/>
            <a:chExt cx="4053136" cy="4870587"/>
          </a:xfrm>
        </p:grpSpPr>
        <p:sp>
          <p:nvSpPr>
            <p:cNvPr id="5" name="Rounded Rectangle 4"/>
            <p:cNvSpPr/>
            <p:nvPr/>
          </p:nvSpPr>
          <p:spPr>
            <a:xfrm>
              <a:off x="6825438" y="1690688"/>
              <a:ext cx="4053136" cy="4864100"/>
            </a:xfrm>
            <a:prstGeom prst="roundRect">
              <a:avLst>
                <a:gd name="adj" fmla="val 0"/>
              </a:avLst>
            </a:prstGeom>
            <a:ln w="19050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26168" y="1684201"/>
              <a:ext cx="4052405" cy="5772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Genome3D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6177" y="1272881"/>
            <a:ext cx="2437265" cy="3648075"/>
            <a:chOff x="1312375" y="1690688"/>
            <a:chExt cx="4053136" cy="4864100"/>
          </a:xfrm>
        </p:grpSpPr>
        <p:sp>
          <p:nvSpPr>
            <p:cNvPr id="8" name="Rounded Rectangle 7"/>
            <p:cNvSpPr/>
            <p:nvPr/>
          </p:nvSpPr>
          <p:spPr>
            <a:xfrm>
              <a:off x="1312375" y="1690688"/>
              <a:ext cx="4053136" cy="4864100"/>
            </a:xfrm>
            <a:prstGeom prst="roundRect">
              <a:avLst>
                <a:gd name="adj" fmla="val 0"/>
              </a:avLst>
            </a:prstGeom>
            <a:ln w="19050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12375" y="1690688"/>
              <a:ext cx="4051674" cy="57721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 err="1"/>
                <a:t>Orengo</a:t>
              </a:r>
              <a:r>
                <a:rPr lang="en-GB" sz="1500" dirty="0"/>
                <a:t> Group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6177" y="1704812"/>
            <a:ext cx="2436386" cy="4427621"/>
          </a:xfrm>
          <a:prstGeom prst="rect">
            <a:avLst/>
          </a:prstGeom>
          <a:noFill/>
        </p:spPr>
        <p:txBody>
          <a:bodyPr wrap="square" lIns="135000" tIns="135000" rIns="135000" bIns="135000" rtlCol="0">
            <a:spAutoFit/>
          </a:bodyPr>
          <a:lstStyle/>
          <a:p>
            <a:r>
              <a:rPr lang="en-GB" dirty="0" smtClean="0"/>
              <a:t>Christine </a:t>
            </a:r>
            <a:r>
              <a:rPr lang="en-GB" dirty="0" err="1" smtClean="0"/>
              <a:t>Orengo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Ian </a:t>
            </a:r>
            <a:r>
              <a:rPr lang="en-GB" dirty="0" err="1" smtClean="0"/>
              <a:t>Sillitoe</a:t>
            </a:r>
            <a:r>
              <a:rPr lang="en-GB" dirty="0" smtClean="0"/>
              <a:t> (CATH)</a:t>
            </a:r>
            <a:endParaRPr lang="en-GB" dirty="0"/>
          </a:p>
          <a:p>
            <a:r>
              <a:rPr lang="en-GB" dirty="0" smtClean="0"/>
              <a:t>Tony Lewis (CATH)</a:t>
            </a:r>
            <a:endParaRPr lang="en-GB" dirty="0"/>
          </a:p>
          <a:p>
            <a:r>
              <a:rPr lang="en-GB" dirty="0"/>
              <a:t>Natalie </a:t>
            </a:r>
            <a:r>
              <a:rPr lang="en-GB" dirty="0" smtClean="0"/>
              <a:t>Dawson (CATH)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Paul Ashford</a:t>
            </a:r>
          </a:p>
          <a:p>
            <a:r>
              <a:rPr lang="en-GB" dirty="0" smtClean="0"/>
              <a:t>Georgios </a:t>
            </a:r>
            <a:r>
              <a:rPr lang="en-GB" dirty="0" err="1" smtClean="0"/>
              <a:t>Baskozos</a:t>
            </a:r>
            <a:endParaRPr lang="en-GB" dirty="0" smtClean="0"/>
          </a:p>
          <a:p>
            <a:r>
              <a:rPr lang="en-GB" dirty="0" err="1" smtClean="0"/>
              <a:t>Sayoni</a:t>
            </a:r>
            <a:r>
              <a:rPr lang="en-GB" dirty="0" smtClean="0"/>
              <a:t> </a:t>
            </a:r>
            <a:r>
              <a:rPr lang="en-GB" dirty="0"/>
              <a:t>Das</a:t>
            </a:r>
          </a:p>
          <a:p>
            <a:r>
              <a:rPr lang="en-GB" dirty="0"/>
              <a:t>Aurelio Moya </a:t>
            </a:r>
            <a:r>
              <a:rPr lang="en-GB" dirty="0" smtClean="0"/>
              <a:t>Garcia</a:t>
            </a:r>
            <a:endParaRPr lang="en-GB" dirty="0"/>
          </a:p>
          <a:p>
            <a:r>
              <a:rPr lang="en-GB" dirty="0" smtClean="0"/>
              <a:t>Su </a:t>
            </a:r>
            <a:r>
              <a:rPr lang="en-GB" dirty="0" err="1"/>
              <a:t>Datt</a:t>
            </a:r>
            <a:r>
              <a:rPr lang="en-GB" dirty="0"/>
              <a:t> Lam</a:t>
            </a:r>
          </a:p>
          <a:p>
            <a:r>
              <a:rPr lang="en-GB" dirty="0" smtClean="0"/>
              <a:t>Dave Lee</a:t>
            </a:r>
          </a:p>
          <a:p>
            <a:r>
              <a:rPr lang="en-GB" dirty="0"/>
              <a:t>Jon </a:t>
            </a:r>
            <a:r>
              <a:rPr lang="en-GB" dirty="0" smtClean="0"/>
              <a:t>Lees</a:t>
            </a:r>
          </a:p>
          <a:p>
            <a:r>
              <a:rPr lang="en-GB" dirty="0"/>
              <a:t>Millie Pang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12723" y="1268016"/>
            <a:ext cx="2437265" cy="3648075"/>
            <a:chOff x="1312375" y="1690688"/>
            <a:chExt cx="4053136" cy="4864100"/>
          </a:xfrm>
        </p:grpSpPr>
        <p:sp>
          <p:nvSpPr>
            <p:cNvPr id="12" name="Rounded Rectangle 11"/>
            <p:cNvSpPr/>
            <p:nvPr/>
          </p:nvSpPr>
          <p:spPr>
            <a:xfrm>
              <a:off x="1312375" y="1690688"/>
              <a:ext cx="4053136" cy="4864100"/>
            </a:xfrm>
            <a:prstGeom prst="roundRect">
              <a:avLst>
                <a:gd name="adj" fmla="val 0"/>
              </a:avLst>
            </a:prstGeom>
            <a:ln w="19050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12375" y="1690688"/>
              <a:ext cx="4051674" cy="5772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Others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88570" y="1700926"/>
            <a:ext cx="2436386" cy="6643613"/>
          </a:xfrm>
          <a:prstGeom prst="rect">
            <a:avLst/>
          </a:prstGeom>
          <a:noFill/>
        </p:spPr>
        <p:txBody>
          <a:bodyPr wrap="square" lIns="135000" tIns="135000" rIns="135000" bIns="135000" rtlCol="0">
            <a:spAutoFit/>
          </a:bodyPr>
          <a:lstStyle/>
          <a:p>
            <a:r>
              <a:rPr lang="en-GB" dirty="0" smtClean="0"/>
              <a:t>Alexey </a:t>
            </a:r>
            <a:r>
              <a:rPr lang="en-GB" dirty="0" err="1" smtClean="0"/>
              <a:t>Murzin</a:t>
            </a:r>
            <a:r>
              <a:rPr lang="en-GB" dirty="0" smtClean="0"/>
              <a:t> (SCOP)</a:t>
            </a:r>
          </a:p>
          <a:p>
            <a:r>
              <a:rPr lang="en-GB" dirty="0" smtClean="0"/>
              <a:t>Antonina </a:t>
            </a:r>
            <a:r>
              <a:rPr lang="en-GB" dirty="0" err="1" smtClean="0"/>
              <a:t>Andreeva</a:t>
            </a:r>
            <a:r>
              <a:rPr lang="en-GB" dirty="0" smtClean="0"/>
              <a:t> (SCOP)</a:t>
            </a:r>
          </a:p>
          <a:p>
            <a:endParaRPr lang="en-GB" dirty="0"/>
          </a:p>
          <a:p>
            <a:r>
              <a:rPr lang="en-GB" dirty="0" smtClean="0"/>
              <a:t>Sameer </a:t>
            </a:r>
            <a:r>
              <a:rPr lang="en-GB" dirty="0" err="1" smtClean="0"/>
              <a:t>Velankar</a:t>
            </a:r>
            <a:r>
              <a:rPr lang="en-GB" dirty="0" smtClean="0"/>
              <a:t> (</a:t>
            </a:r>
            <a:r>
              <a:rPr lang="en-GB" dirty="0" err="1" smtClean="0"/>
              <a:t>PDBe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Nurul</a:t>
            </a:r>
            <a:r>
              <a:rPr lang="en-GB" dirty="0" smtClean="0"/>
              <a:t> </a:t>
            </a:r>
            <a:r>
              <a:rPr lang="en-GB" dirty="0" err="1" smtClean="0"/>
              <a:t>Nadzirin</a:t>
            </a:r>
            <a:r>
              <a:rPr lang="en-GB" dirty="0" smtClean="0"/>
              <a:t> (</a:t>
            </a:r>
            <a:r>
              <a:rPr lang="en-GB" dirty="0" err="1" smtClean="0"/>
              <a:t>PDBe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Tom Blundell (Genome3D)</a:t>
            </a:r>
          </a:p>
          <a:p>
            <a:r>
              <a:rPr lang="en-GB" dirty="0" smtClean="0"/>
              <a:t>Julian Gough (Genome3D)</a:t>
            </a:r>
          </a:p>
          <a:p>
            <a:r>
              <a:rPr lang="en-GB" dirty="0" smtClean="0"/>
              <a:t>David Jones (Genome3D)</a:t>
            </a:r>
          </a:p>
          <a:p>
            <a:r>
              <a:rPr lang="en-GB" dirty="0"/>
              <a:t>Mike </a:t>
            </a:r>
            <a:r>
              <a:rPr lang="en-GB" dirty="0" smtClean="0"/>
              <a:t>Sternberg (Genome3D)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010085" y="1714105"/>
            <a:ext cx="2436386" cy="4704620"/>
          </a:xfrm>
          <a:prstGeom prst="rect">
            <a:avLst/>
          </a:prstGeom>
          <a:noFill/>
        </p:spPr>
        <p:txBody>
          <a:bodyPr wrap="square" lIns="135000" tIns="135000" rIns="135000" bIns="135000" rtlCol="0">
            <a:spAutoFit/>
          </a:bodyPr>
          <a:lstStyle/>
          <a:p>
            <a:r>
              <a:rPr lang="en-GB" dirty="0" smtClean="0"/>
              <a:t>Janet Thornton (EBI)</a:t>
            </a:r>
          </a:p>
          <a:p>
            <a:r>
              <a:rPr lang="en-GB" dirty="0" smtClean="0"/>
              <a:t>Roman </a:t>
            </a:r>
            <a:r>
              <a:rPr lang="en-GB" dirty="0" err="1" smtClean="0"/>
              <a:t>Laskowski</a:t>
            </a:r>
            <a:r>
              <a:rPr lang="en-GB" dirty="0" smtClean="0"/>
              <a:t> (EBI)</a:t>
            </a:r>
          </a:p>
          <a:p>
            <a:endParaRPr lang="en-GB" dirty="0" smtClean="0"/>
          </a:p>
          <a:p>
            <a:r>
              <a:rPr lang="en-GB" dirty="0" smtClean="0"/>
              <a:t>Nick </a:t>
            </a:r>
            <a:r>
              <a:rPr lang="en-GB" dirty="0" err="1" smtClean="0"/>
              <a:t>Furnham</a:t>
            </a:r>
            <a:r>
              <a:rPr lang="en-GB" dirty="0" smtClean="0"/>
              <a:t> (</a:t>
            </a:r>
            <a:r>
              <a:rPr lang="en-GB" dirty="0" err="1" smtClean="0"/>
              <a:t>FunTree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Frances Pearl (CATH)</a:t>
            </a:r>
            <a:endParaRPr lang="en-GB" dirty="0"/>
          </a:p>
          <a:p>
            <a:r>
              <a:rPr lang="en-GB" dirty="0"/>
              <a:t>James Bray (CATH</a:t>
            </a:r>
            <a:r>
              <a:rPr lang="en-GB" dirty="0" smtClean="0"/>
              <a:t>)</a:t>
            </a:r>
          </a:p>
          <a:p>
            <a:r>
              <a:rPr lang="en-GB" dirty="0" smtClean="0"/>
              <a:t>Oliver Redfern (CATH)</a:t>
            </a:r>
            <a:endParaRPr lang="en-GB" dirty="0"/>
          </a:p>
          <a:p>
            <a:r>
              <a:rPr lang="en-GB" dirty="0" smtClean="0"/>
              <a:t>Alison Cuff (CATH)</a:t>
            </a:r>
          </a:p>
          <a:p>
            <a:endParaRPr lang="en-GB" dirty="0"/>
          </a:p>
          <a:p>
            <a:r>
              <a:rPr lang="en-GB" dirty="0" smtClean="0"/>
              <a:t>BBSRC</a:t>
            </a:r>
          </a:p>
          <a:p>
            <a:r>
              <a:rPr lang="en-GB" dirty="0" err="1" smtClean="0"/>
              <a:t>Wellcome</a:t>
            </a:r>
            <a:r>
              <a:rPr lang="en-GB" dirty="0" smtClean="0"/>
              <a:t> Trust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02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CATH-Gene3D</a:t>
            </a:r>
          </a:p>
          <a:p>
            <a:pPr lvl="1"/>
            <a:r>
              <a:rPr lang="en-US" dirty="0" smtClean="0">
                <a:hlinkClick r:id="rId2"/>
              </a:rPr>
              <a:t>www.cathdb.info</a:t>
            </a:r>
            <a:endParaRPr lang="en-US" dirty="0" smtClean="0"/>
          </a:p>
          <a:p>
            <a:pPr lvl="1"/>
            <a:r>
              <a:rPr lang="en-US" dirty="0" smtClean="0"/>
              <a:t>-&gt; About -&gt; Tutorials -&gt; “A Tutorial on CATH and Gene3D”</a:t>
            </a:r>
          </a:p>
          <a:p>
            <a:endParaRPr lang="en-US" dirty="0" smtClean="0"/>
          </a:p>
          <a:p>
            <a:r>
              <a:rPr lang="en-US" dirty="0" smtClean="0"/>
              <a:t>Genome3D</a:t>
            </a:r>
          </a:p>
          <a:p>
            <a:pPr lvl="1"/>
            <a:r>
              <a:rPr lang="en-US" dirty="0" smtClean="0">
                <a:hlinkClick r:id="rId3"/>
              </a:rPr>
              <a:t>www.genome3d.eu</a:t>
            </a:r>
            <a:endParaRPr lang="en-US" dirty="0" smtClean="0"/>
          </a:p>
          <a:p>
            <a:pPr lvl="1"/>
            <a:r>
              <a:rPr lang="en-US" dirty="0" smtClean="0"/>
              <a:t>-&gt; Tutorials -&gt; CATH / Gene3D</a:t>
            </a:r>
          </a:p>
          <a:p>
            <a:endParaRPr lang="en-US" dirty="0" smtClean="0"/>
          </a:p>
          <a:p>
            <a:r>
              <a:rPr lang="en-US" dirty="0" smtClean="0"/>
              <a:t>Questions, Comments, Bugs, Features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“</a:t>
            </a:r>
            <a:r>
              <a:rPr lang="en-US" dirty="0" err="1" smtClean="0"/>
              <a:t>cath-todo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0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“Mega” </a:t>
            </a:r>
            <a:r>
              <a:rPr lang="en-GB" dirty="0" err="1" smtClean="0"/>
              <a:t>Superfamilies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25767" y="951570"/>
            <a:ext cx="606083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CATH currently has around 6,000 </a:t>
            </a:r>
            <a:r>
              <a:rPr lang="en-GB" sz="2100" dirty="0" err="1"/>
              <a:t>superfamilies</a:t>
            </a:r>
            <a:r>
              <a:rPr lang="en-GB" sz="2100" dirty="0"/>
              <a:t>…</a:t>
            </a:r>
            <a:endParaRPr lang="en-GB" sz="2100" dirty="0"/>
          </a:p>
        </p:txBody>
      </p:sp>
      <p:sp>
        <p:nvSpPr>
          <p:cNvPr id="3" name="Rectangle 2"/>
          <p:cNvSpPr/>
          <p:nvPr/>
        </p:nvSpPr>
        <p:spPr>
          <a:xfrm>
            <a:off x="3908648" y="3255243"/>
            <a:ext cx="340403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423625" y="3165817"/>
            <a:ext cx="221227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CATH </a:t>
            </a:r>
            <a:r>
              <a:rPr lang="en-GB" dirty="0" err="1"/>
              <a:t>Superfamilies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2996829"/>
            <a:ext cx="716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6,000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2996829"/>
            <a:ext cx="26687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86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“Mega” </a:t>
            </a:r>
            <a:r>
              <a:rPr lang="en-GB" dirty="0" err="1" smtClean="0"/>
              <a:t>Superfamilies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75758" y="1707655"/>
            <a:ext cx="7560841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…but ~60</a:t>
            </a:r>
            <a:r>
              <a:rPr lang="en-GB" sz="2100" dirty="0"/>
              <a:t>% of all known </a:t>
            </a:r>
            <a:r>
              <a:rPr lang="en-GB" sz="2100" dirty="0"/>
              <a:t>protein domains </a:t>
            </a:r>
          </a:p>
          <a:p>
            <a:pPr algn="ctr"/>
            <a:r>
              <a:rPr lang="en-GB" sz="2100" dirty="0"/>
              <a:t>belong to only 100 of them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5765" y="951570"/>
            <a:ext cx="606083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CATH currently has around 6,000 </a:t>
            </a:r>
            <a:r>
              <a:rPr lang="en-GB" sz="2100" dirty="0" err="1"/>
              <a:t>superfamilies</a:t>
            </a:r>
            <a:r>
              <a:rPr lang="en-GB" sz="2100" dirty="0"/>
              <a:t>…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08648" y="3255243"/>
            <a:ext cx="3404038" cy="218256"/>
            <a:chOff x="2632685" y="4340324"/>
            <a:chExt cx="4680000" cy="291008"/>
          </a:xfrm>
        </p:grpSpPr>
        <p:sp>
          <p:nvSpPr>
            <p:cNvPr id="3" name="Rectangle 2"/>
            <p:cNvSpPr/>
            <p:nvPr/>
          </p:nvSpPr>
          <p:spPr>
            <a:xfrm>
              <a:off x="2632685" y="4340324"/>
              <a:ext cx="468000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2685" y="4343300"/>
              <a:ext cx="180000" cy="2880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23928" y="4137924"/>
            <a:ext cx="3404038" cy="216024"/>
            <a:chOff x="2647966" y="5517232"/>
            <a:chExt cx="4680000" cy="288032"/>
          </a:xfrm>
        </p:grpSpPr>
        <p:sp>
          <p:nvSpPr>
            <p:cNvPr id="7" name="Rectangle 6"/>
            <p:cNvSpPr/>
            <p:nvPr/>
          </p:nvSpPr>
          <p:spPr>
            <a:xfrm>
              <a:off x="2647966" y="5517232"/>
              <a:ext cx="468000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47966" y="5517232"/>
              <a:ext cx="2808000" cy="2880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44500" y="3224756"/>
            <a:ext cx="52363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100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2996829"/>
            <a:ext cx="716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6,000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2996829"/>
            <a:ext cx="26687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76653" y="4116668"/>
            <a:ext cx="60050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60%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rapezoid 24"/>
          <p:cNvSpPr/>
          <p:nvPr/>
        </p:nvSpPr>
        <p:spPr>
          <a:xfrm>
            <a:off x="3916960" y="3471267"/>
            <a:ext cx="2049392" cy="666657"/>
          </a:xfrm>
          <a:custGeom>
            <a:avLst/>
            <a:gdLst>
              <a:gd name="connsiteX0" fmla="*/ 0 w 1992242"/>
              <a:gd name="connsiteY0" fmla="*/ 536862 h 536862"/>
              <a:gd name="connsiteX1" fmla="*/ 591418 w 1992242"/>
              <a:gd name="connsiteY1" fmla="*/ 0 h 536862"/>
              <a:gd name="connsiteX2" fmla="*/ 1400824 w 1992242"/>
              <a:gd name="connsiteY2" fmla="*/ 0 h 536862"/>
              <a:gd name="connsiteX3" fmla="*/ 1992242 w 1992242"/>
              <a:gd name="connsiteY3" fmla="*/ 536862 h 536862"/>
              <a:gd name="connsiteX4" fmla="*/ 0 w 1992242"/>
              <a:gd name="connsiteY4" fmla="*/ 536862 h 536862"/>
              <a:gd name="connsiteX0" fmla="*/ 56282 w 2048524"/>
              <a:gd name="connsiteY0" fmla="*/ 822612 h 822612"/>
              <a:gd name="connsiteX1" fmla="*/ 0 w 2048524"/>
              <a:gd name="connsiteY1" fmla="*/ 0 h 822612"/>
              <a:gd name="connsiteX2" fmla="*/ 1457106 w 2048524"/>
              <a:gd name="connsiteY2" fmla="*/ 285750 h 822612"/>
              <a:gd name="connsiteX3" fmla="*/ 2048524 w 2048524"/>
              <a:gd name="connsiteY3" fmla="*/ 822612 h 822612"/>
              <a:gd name="connsiteX4" fmla="*/ 56282 w 2048524"/>
              <a:gd name="connsiteY4" fmla="*/ 822612 h 822612"/>
              <a:gd name="connsiteX0" fmla="*/ 56282 w 2048524"/>
              <a:gd name="connsiteY0" fmla="*/ 822612 h 822612"/>
              <a:gd name="connsiteX1" fmla="*/ 0 w 2048524"/>
              <a:gd name="connsiteY1" fmla="*/ 0 h 822612"/>
              <a:gd name="connsiteX2" fmla="*/ 104556 w 2048524"/>
              <a:gd name="connsiteY2" fmla="*/ 19050 h 822612"/>
              <a:gd name="connsiteX3" fmla="*/ 2048524 w 2048524"/>
              <a:gd name="connsiteY3" fmla="*/ 822612 h 822612"/>
              <a:gd name="connsiteX4" fmla="*/ 56282 w 2048524"/>
              <a:gd name="connsiteY4" fmla="*/ 822612 h 822612"/>
              <a:gd name="connsiteX0" fmla="*/ 0 w 2049392"/>
              <a:gd name="connsiteY0" fmla="*/ 822612 h 822612"/>
              <a:gd name="connsiteX1" fmla="*/ 868 w 2049392"/>
              <a:gd name="connsiteY1" fmla="*/ 0 h 822612"/>
              <a:gd name="connsiteX2" fmla="*/ 105424 w 2049392"/>
              <a:gd name="connsiteY2" fmla="*/ 19050 h 822612"/>
              <a:gd name="connsiteX3" fmla="*/ 2049392 w 2049392"/>
              <a:gd name="connsiteY3" fmla="*/ 822612 h 822612"/>
              <a:gd name="connsiteX4" fmla="*/ 0 w 2049392"/>
              <a:gd name="connsiteY4" fmla="*/ 822612 h 82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92" h="822612">
                <a:moveTo>
                  <a:pt x="0" y="822612"/>
                </a:moveTo>
                <a:cubicBezTo>
                  <a:pt x="289" y="548408"/>
                  <a:pt x="579" y="274204"/>
                  <a:pt x="868" y="0"/>
                </a:cubicBezTo>
                <a:lnTo>
                  <a:pt x="105424" y="19050"/>
                </a:lnTo>
                <a:lnTo>
                  <a:pt x="2049392" y="822612"/>
                </a:lnTo>
                <a:lnTo>
                  <a:pt x="0" y="82261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423625" y="3165817"/>
            <a:ext cx="221227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CATH </a:t>
            </a:r>
            <a:r>
              <a:rPr lang="en-GB" dirty="0" err="1"/>
              <a:t>Superfamilies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791063" y="4108524"/>
            <a:ext cx="184483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Protein Domains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57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(Even divergent) CATH </a:t>
            </a:r>
            <a:r>
              <a:rPr lang="en-US" sz="2700" dirty="0" err="1"/>
              <a:t>superfamilies</a:t>
            </a:r>
            <a:r>
              <a:rPr lang="en-US" sz="2700" dirty="0"/>
              <a:t> contain well-conserved structural cores</a:t>
            </a:r>
            <a:endParaRPr lang="en-US" sz="2700" dirty="0"/>
          </a:p>
        </p:txBody>
      </p:sp>
      <p:pic>
        <p:nvPicPr>
          <p:cNvPr id="6" name="3.40.50.620-animation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654" y="1539318"/>
            <a:ext cx="3263503" cy="32635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10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80326" y="408249"/>
            <a:ext cx="7619646" cy="47352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43643" y="440007"/>
            <a:ext cx="6752231" cy="4703493"/>
            <a:chOff x="345018" y="0"/>
            <a:chExt cx="11656483" cy="6811963"/>
          </a:xfrm>
        </p:grpSpPr>
        <p:sp>
          <p:nvSpPr>
            <p:cNvPr id="62466" name="TextBox 20"/>
            <p:cNvSpPr txBox="1">
              <a:spLocks noChangeArrowheads="1"/>
            </p:cNvSpPr>
            <p:nvPr/>
          </p:nvSpPr>
          <p:spPr bwMode="auto">
            <a:xfrm>
              <a:off x="345018" y="222251"/>
              <a:ext cx="4746455" cy="6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2100">
                  <a:latin typeface="Calibri" charset="0"/>
                </a:rPr>
                <a:t>HUP CATH Superfamily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96001" y="142875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96001" y="2357439"/>
              <a:ext cx="2857500" cy="2071687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96001" y="4572000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144001" y="142875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DFD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9144001" y="2357439"/>
              <a:ext cx="2857500" cy="2071687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9144001" y="4572000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9422" y="1952626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9422" y="4167190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39422" y="6381749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82128" y="1952626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177329" y="4167190"/>
              <a:ext cx="8501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5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82130" y="6381749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6</a:t>
              </a:r>
            </a:p>
          </p:txBody>
        </p:sp>
        <p:pic>
          <p:nvPicPr>
            <p:cNvPr id="62479" name="Picture 31" descr="3.40.50.620.ssaptree-ssg-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952500"/>
              <a:ext cx="3581400" cy="340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80" name="Picture 33" descr="3.40.50.620.first-reps-core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2" t="8571" r="3716" b="17143"/>
            <a:stretch>
              <a:fillRect/>
            </a:stretch>
          </p:blipFill>
          <p:spPr bwMode="auto">
            <a:xfrm>
              <a:off x="1206500" y="3643313"/>
              <a:ext cx="4794251" cy="316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ight Bracket 35"/>
            <p:cNvSpPr/>
            <p:nvPr/>
          </p:nvSpPr>
          <p:spPr>
            <a:xfrm>
              <a:off x="4762500" y="1452564"/>
              <a:ext cx="95251" cy="714375"/>
            </a:xfrm>
            <a:prstGeom prst="rightBracket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9" name="Right Bracket 38"/>
            <p:cNvSpPr/>
            <p:nvPr/>
          </p:nvSpPr>
          <p:spPr>
            <a:xfrm>
              <a:off x="4762500" y="925514"/>
              <a:ext cx="95251" cy="428625"/>
            </a:xfrm>
            <a:prstGeom prst="righ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62483" name="TextBox 41"/>
            <p:cNvSpPr txBox="1">
              <a:spLocks noChangeArrowheads="1"/>
            </p:cNvSpPr>
            <p:nvPr/>
          </p:nvSpPr>
          <p:spPr bwMode="auto">
            <a:xfrm>
              <a:off x="4953000" y="1608138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92D05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62484" name="TextBox 45"/>
            <p:cNvSpPr txBox="1">
              <a:spLocks noChangeArrowheads="1"/>
            </p:cNvSpPr>
            <p:nvPr/>
          </p:nvSpPr>
          <p:spPr bwMode="auto">
            <a:xfrm>
              <a:off x="4953000" y="95250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FF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47" name="Right Bracket 46"/>
            <p:cNvSpPr/>
            <p:nvPr/>
          </p:nvSpPr>
          <p:spPr>
            <a:xfrm>
              <a:off x="4762500" y="2238376"/>
              <a:ext cx="95251" cy="500063"/>
            </a:xfrm>
            <a:prstGeom prst="rightBracket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1" name="Right Bracket 50"/>
            <p:cNvSpPr/>
            <p:nvPr/>
          </p:nvSpPr>
          <p:spPr>
            <a:xfrm>
              <a:off x="4762500" y="2809876"/>
              <a:ext cx="95251" cy="500063"/>
            </a:xfrm>
            <a:prstGeom prst="rightBracket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2" name="Right Bracket 51"/>
            <p:cNvSpPr/>
            <p:nvPr/>
          </p:nvSpPr>
          <p:spPr>
            <a:xfrm>
              <a:off x="4762500" y="3381375"/>
              <a:ext cx="95251" cy="285750"/>
            </a:xfrm>
            <a:prstGeom prst="rightBracket">
              <a:avLst/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3" name="Right Bracket 52"/>
            <p:cNvSpPr/>
            <p:nvPr/>
          </p:nvSpPr>
          <p:spPr>
            <a:xfrm>
              <a:off x="4762500" y="3738563"/>
              <a:ext cx="95251" cy="571500"/>
            </a:xfrm>
            <a:prstGeom prst="rightBracket">
              <a:avLst/>
            </a:prstGeom>
            <a:ln w="19050">
              <a:solidFill>
                <a:srgbClr val="DFD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62489" name="TextBox 53"/>
            <p:cNvSpPr txBox="1">
              <a:spLocks noChangeArrowheads="1"/>
            </p:cNvSpPr>
            <p:nvPr/>
          </p:nvSpPr>
          <p:spPr bwMode="auto">
            <a:xfrm>
              <a:off x="4953000" y="2309814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0070C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62490" name="TextBox 54"/>
            <p:cNvSpPr txBox="1">
              <a:spLocks noChangeArrowheads="1"/>
            </p:cNvSpPr>
            <p:nvPr/>
          </p:nvSpPr>
          <p:spPr bwMode="auto">
            <a:xfrm>
              <a:off x="4953000" y="2881313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FF00FF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62491" name="TextBox 55"/>
            <p:cNvSpPr txBox="1">
              <a:spLocks noChangeArrowheads="1"/>
            </p:cNvSpPr>
            <p:nvPr/>
          </p:nvSpPr>
          <p:spPr bwMode="auto">
            <a:xfrm>
              <a:off x="4953000" y="330994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00FFFF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62492" name="TextBox 56"/>
            <p:cNvSpPr txBox="1">
              <a:spLocks noChangeArrowheads="1"/>
            </p:cNvSpPr>
            <p:nvPr/>
          </p:nvSpPr>
          <p:spPr bwMode="auto">
            <a:xfrm>
              <a:off x="4953000" y="381000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DFDA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48501" y="1738312"/>
              <a:ext cx="1094173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1cozA00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44268" y="3952876"/>
              <a:ext cx="1061096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1f7uA01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61201" y="6167438"/>
              <a:ext cx="1038817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1i6kA01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073218" y="1738312"/>
              <a:ext cx="1093978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1jmvA00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92268" y="3952876"/>
              <a:ext cx="1060900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1r6xA02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94385" y="6167438"/>
              <a:ext cx="1060900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1surA00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5400000">
              <a:off x="4052358" y="2191566"/>
              <a:ext cx="3429000" cy="9032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</a:rPr>
                <a:t>Structurally Similar Groups (SSGs)</a:t>
              </a:r>
            </a:p>
          </p:txBody>
        </p:sp>
        <p:pic>
          <p:nvPicPr>
            <p:cNvPr id="62500" name="Picture 67" descr="3.40.50.620.first-reps-1cozA00-core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051" y="0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1" name="Picture 68" descr="3.40.50.620.first-reps-1f7uA01-core.pn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00288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2" name="Picture 69" descr="3.40.50.620.first-reps-1i6kA01-core.pn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0" y="4429125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3" name="Picture 70" descr="3.40.50.620.first-reps-1jmvA00-core.pn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0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4" name="Picture 71" descr="3.40.50.620.first-reps-1r6xA02-core.pn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51" y="2371725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5" name="Picture 72" descr="3.40.50.620.first-reps-1surA00-core.pn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4443413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259918" y="952500"/>
              <a:ext cx="740833" cy="3138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/>
            </a:p>
          </p:txBody>
        </p:sp>
        <p:sp>
          <p:nvSpPr>
            <p:cNvPr id="62507" name="TextBox 3"/>
            <p:cNvSpPr txBox="1">
              <a:spLocks noChangeArrowheads="1"/>
            </p:cNvSpPr>
            <p:nvPr/>
          </p:nvSpPr>
          <p:spPr bwMode="auto">
            <a:xfrm rot="16200000">
              <a:off x="3589924" y="2237083"/>
              <a:ext cx="4205704" cy="637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>
                  <a:latin typeface="Arial" charset="0"/>
                </a:rPr>
                <a:t>Structural Clusters (SSGs)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61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Structure / Sequence </a:t>
            </a:r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4</a:t>
            </a:r>
            <a:r>
              <a:rPr lang="en-GB" dirty="0"/>
              <a:t>5</a:t>
            </a:r>
            <a:r>
              <a:rPr lang="en-GB" dirty="0" smtClean="0"/>
              <a:t>0,000 </a:t>
            </a:r>
            <a:r>
              <a:rPr lang="en-GB" dirty="0"/>
              <a:t>CATH structural domains</a:t>
            </a:r>
          </a:p>
          <a:p>
            <a:pPr lvl="1"/>
            <a:r>
              <a:rPr lang="en-GB" dirty="0"/>
              <a:t>9</a:t>
            </a:r>
            <a:r>
              <a:rPr lang="en-GB" dirty="0" smtClean="0"/>
              <a:t>0,000,000+ known </a:t>
            </a:r>
            <a:r>
              <a:rPr lang="en-GB" dirty="0"/>
              <a:t>protein </a:t>
            </a:r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Lots of those sequences have useful experimental annotation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Gene3D</a:t>
            </a:r>
          </a:p>
          <a:p>
            <a:pPr lvl="1"/>
            <a:r>
              <a:rPr lang="en-GB" dirty="0" smtClean="0"/>
              <a:t>Build sequence models from structural domains</a:t>
            </a:r>
          </a:p>
          <a:p>
            <a:pPr lvl="1"/>
            <a:r>
              <a:rPr lang="en-GB" dirty="0" smtClean="0"/>
              <a:t>Search these models against database of </a:t>
            </a:r>
            <a:r>
              <a:rPr lang="en-GB" dirty="0"/>
              <a:t>genome sequences (HMMER3)</a:t>
            </a:r>
          </a:p>
          <a:p>
            <a:pPr lvl="1"/>
            <a:r>
              <a:rPr lang="en-GB" dirty="0" smtClean="0"/>
              <a:t>Identify CATH domains within genomic sequences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Sequence </a:t>
            </a:r>
            <a:r>
              <a:rPr lang="en-GB" dirty="0" smtClean="0"/>
              <a:t>Data to CATH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1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1579</Words>
  <Application>Microsoft Macintosh PowerPoint</Application>
  <PresentationFormat>Presentación en pantalla (16:9)</PresentationFormat>
  <Paragraphs>359</Paragraphs>
  <Slides>47</Slides>
  <Notes>23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Tema de Office</vt:lpstr>
      <vt:lpstr>Presentación de PowerPoint</vt:lpstr>
      <vt:lpstr>Overview of pairwise structure superimposition tools</vt:lpstr>
      <vt:lpstr>Presentación de PowerPoint</vt:lpstr>
      <vt:lpstr>Structural diversity across a superfamily</vt:lpstr>
      <vt:lpstr>“Mega” Superfamilies</vt:lpstr>
      <vt:lpstr>“Mega” Superfamilies</vt:lpstr>
      <vt:lpstr>(Even divergent) CATH superfamilies contain well-conserved structural cores</vt:lpstr>
      <vt:lpstr>Presentación de PowerPoint</vt:lpstr>
      <vt:lpstr>Adding Sequence Data to CATH</vt:lpstr>
      <vt:lpstr>Gene3D: domain structure annotations in genome sequences</vt:lpstr>
      <vt:lpstr>Presentación de PowerPoint</vt:lpstr>
      <vt:lpstr>CATH, Pfam and NewFam coverage of genomes</vt:lpstr>
      <vt:lpstr>HUP Domain Superfamily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Function?</vt:lpstr>
      <vt:lpstr>Presentación de PowerPoint</vt:lpstr>
      <vt:lpstr>Functional Families (FunFams)</vt:lpstr>
      <vt:lpstr>Specificity Determining Positions (SDPs)</vt:lpstr>
      <vt:lpstr>How do we know if they work?</vt:lpstr>
      <vt:lpstr>FunFams are structurally and functionally coherent</vt:lpstr>
      <vt:lpstr>CAFA</vt:lpstr>
      <vt:lpstr>Functional Annotation</vt:lpstr>
      <vt:lpstr>Functional Annotation</vt:lpstr>
      <vt:lpstr>CAFA2</vt:lpstr>
      <vt:lpstr>CAFA Summary</vt:lpstr>
      <vt:lpstr>CATH Sequence Search: FunFHMMer</vt:lpstr>
      <vt:lpstr>Presentación de PowerPoint</vt:lpstr>
      <vt:lpstr>Presentación de PowerPoint</vt:lpstr>
      <vt:lpstr>Browsing the hierarchy on the CATH website</vt:lpstr>
      <vt:lpstr>Sequence similarity of domains on the CATH web pages</vt:lpstr>
      <vt:lpstr>CATH: Useful Data</vt:lpstr>
      <vt:lpstr>Presentación de PowerPoint</vt:lpstr>
      <vt:lpstr>Presentación de PowerPoint</vt:lpstr>
      <vt:lpstr>Search</vt:lpstr>
      <vt:lpstr>Presentación de PowerPoint</vt:lpstr>
      <vt:lpstr>3D View: Images / J(S)Mol / PyMOL</vt:lpstr>
      <vt:lpstr>3D View: Images / J(S)Mol / PyMOL</vt:lpstr>
      <vt:lpstr>3D View: Images / J(S)Mol / PyMOL</vt:lpstr>
      <vt:lpstr>Presentación de PowerPoint</vt:lpstr>
      <vt:lpstr>CATH / SCOP Mapping</vt:lpstr>
      <vt:lpstr>Summary</vt:lpstr>
      <vt:lpstr>Acknowledgements</vt:lpstr>
      <vt:lpstr>Tutorial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Alvarez</dc:creator>
  <cp:lastModifiedBy>Claudia Alvarez</cp:lastModifiedBy>
  <cp:revision>4</cp:revision>
  <dcterms:created xsi:type="dcterms:W3CDTF">2020-08-24T11:01:56Z</dcterms:created>
  <dcterms:modified xsi:type="dcterms:W3CDTF">2020-08-26T00:10:30Z</dcterms:modified>
</cp:coreProperties>
</file>